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9"/>
    <p:sldId id="257" r:id="rId20"/>
    <p:sldId id="258" r:id="rId21"/>
    <p:sldId id="259" r:id="rId22"/>
    <p:sldId id="260" r:id="rId23"/>
    <p:sldId id="261" r:id="rId24"/>
    <p:sldId id="262" r:id="rId25"/>
    <p:sldId id="263" r:id="rId26"/>
    <p:sldId id="264" r:id="rId27"/>
    <p:sldId id="265" r:id="rId28"/>
    <p:sldId id="266" r:id="rId29"/>
    <p:sldId id="267" r:id="rId30"/>
    <p:sldId id="268" r:id="rId31"/>
    <p:sldId id="269" r:id="rId32"/>
    <p:sldId id="270" r:id="rId33"/>
    <p:sldId id="271" r:id="rId34"/>
    <p:sldId id="272" r:id="rId35"/>
    <p:sldId id="273" r:id="rId36"/>
    <p:sldId id="274" r:id="rId37"/>
    <p:sldId id="275" r:id="rId38"/>
    <p:sldId id="276" r:id="rId39"/>
    <p:sldId id="277" r:id="rId40"/>
    <p:sldId id="278" r:id="rId41"/>
    <p:sldId id="279" r:id="rId42"/>
    <p:sldId id="280" r:id="rId43"/>
    <p:sldId id="281" r:id="rId44"/>
    <p:sldId id="282" r:id="rId45"/>
    <p:sldId id="283" r:id="rId46"/>
    <p:sldId id="284" r:id="rId47"/>
    <p:sldId id="285" r:id="rId48"/>
    <p:sldId id="286" r:id="rId49"/>
    <p:sldId id="287" r:id="rId50"/>
    <p:sldId id="288" r:id="rId51"/>
    <p:sldId id="289" r:id="rId52"/>
    <p:sldId id="290" r:id="rId53"/>
    <p:sldId id="291" r:id="rId54"/>
    <p:sldId id="292" r:id="rId55"/>
    <p:sldId id="293" r:id="rId56"/>
    <p:sldId id="294" r:id="rId57"/>
    <p:sldId id="295" r:id="rId58"/>
    <p:sldId id="296" r:id="rId59"/>
    <p:sldId id="297" r:id="rId60"/>
    <p:sldId id="298" r:id="rId61"/>
    <p:sldId id="299" r:id="rId62"/>
    <p:sldId id="300" r:id="rId63"/>
    <p:sldId id="301" r:id="rId6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ssistant Regular" charset="1" panose="00000500000000000000"/>
      <p:regular r:id="rId10"/>
    </p:embeddedFont>
    <p:embeddedFont>
      <p:font typeface="Assistant Regular Bold" charset="1" panose="00000700000000000000"/>
      <p:regular r:id="rId11"/>
    </p:embeddedFont>
    <p:embeddedFont>
      <p:font typeface="Linux Biolinum" charset="1" panose="02000503000000000000"/>
      <p:regular r:id="rId12"/>
    </p:embeddedFont>
    <p:embeddedFont>
      <p:font typeface="Linux Biolinum Bold" charset="1" panose="02000803000000000000"/>
      <p:regular r:id="rId13"/>
    </p:embeddedFont>
    <p:embeddedFont>
      <p:font typeface="Linux Biolinum Italics" charset="1" panose="02000503000000000000"/>
      <p:regular r:id="rId14"/>
    </p:embeddedFont>
    <p:embeddedFont>
      <p:font typeface="Canva Sans" charset="1" panose="020B0503030501040103"/>
      <p:regular r:id="rId15"/>
    </p:embeddedFont>
    <p:embeddedFont>
      <p:font typeface="Canva Sans Bold" charset="1" panose="020B0803030501040103"/>
      <p:regular r:id="rId16"/>
    </p:embeddedFont>
    <p:embeddedFont>
      <p:font typeface="Canva Sans Italics" charset="1" panose="020B0503030501040103"/>
      <p:regular r:id="rId17"/>
    </p:embeddedFont>
    <p:embeddedFont>
      <p:font typeface="Canva Sans Bold Italics" charset="1" panose="020B0803030501040103"/>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slides/slide1.xml" Type="http://schemas.openxmlformats.org/officeDocument/2006/relationships/slide"/><Relationship Id="rId2" Target="presProps.xml" Type="http://schemas.openxmlformats.org/officeDocument/2006/relationships/presProps"/><Relationship Id="rId20" Target="slides/slide2.xml" Type="http://schemas.openxmlformats.org/officeDocument/2006/relationships/slide"/><Relationship Id="rId21" Target="slides/slide3.xml" Type="http://schemas.openxmlformats.org/officeDocument/2006/relationships/slide"/><Relationship Id="rId22" Target="slides/slide4.xml" Type="http://schemas.openxmlformats.org/officeDocument/2006/relationships/slide"/><Relationship Id="rId23" Target="slides/slide5.xml" Type="http://schemas.openxmlformats.org/officeDocument/2006/relationships/slide"/><Relationship Id="rId24" Target="slides/slide6.xml" Type="http://schemas.openxmlformats.org/officeDocument/2006/relationships/slide"/><Relationship Id="rId25" Target="slides/slide7.xml" Type="http://schemas.openxmlformats.org/officeDocument/2006/relationships/slide"/><Relationship Id="rId26" Target="slides/slide8.xml" Type="http://schemas.openxmlformats.org/officeDocument/2006/relationships/slide"/><Relationship Id="rId27" Target="slides/slide9.xml" Type="http://schemas.openxmlformats.org/officeDocument/2006/relationships/slide"/><Relationship Id="rId28" Target="slides/slide10.xml" Type="http://schemas.openxmlformats.org/officeDocument/2006/relationships/slide"/><Relationship Id="rId29" Target="slides/slide11.xml" Type="http://schemas.openxmlformats.org/officeDocument/2006/relationships/slide"/><Relationship Id="rId3" Target="viewProps.xml" Type="http://schemas.openxmlformats.org/officeDocument/2006/relationships/viewProps"/><Relationship Id="rId30" Target="slides/slide12.xml" Type="http://schemas.openxmlformats.org/officeDocument/2006/relationships/slide"/><Relationship Id="rId31" Target="slides/slide13.xml" Type="http://schemas.openxmlformats.org/officeDocument/2006/relationships/slide"/><Relationship Id="rId32" Target="slides/slide14.xml" Type="http://schemas.openxmlformats.org/officeDocument/2006/relationships/slide"/><Relationship Id="rId33" Target="slides/slide15.xml" Type="http://schemas.openxmlformats.org/officeDocument/2006/relationships/slide"/><Relationship Id="rId34" Target="slides/slide16.xml" Type="http://schemas.openxmlformats.org/officeDocument/2006/relationships/slide"/><Relationship Id="rId35" Target="slides/slide17.xml" Type="http://schemas.openxmlformats.org/officeDocument/2006/relationships/slide"/><Relationship Id="rId36" Target="slides/slide18.xml" Type="http://schemas.openxmlformats.org/officeDocument/2006/relationships/slide"/><Relationship Id="rId37" Target="slides/slide19.xml" Type="http://schemas.openxmlformats.org/officeDocument/2006/relationships/slide"/><Relationship Id="rId38" Target="slides/slide20.xml" Type="http://schemas.openxmlformats.org/officeDocument/2006/relationships/slide"/><Relationship Id="rId39" Target="slides/slide21.xml" Type="http://schemas.openxmlformats.org/officeDocument/2006/relationships/slide"/><Relationship Id="rId4" Target="theme/theme1.xml" Type="http://schemas.openxmlformats.org/officeDocument/2006/relationships/theme"/><Relationship Id="rId40" Target="slides/slide22.xml" Type="http://schemas.openxmlformats.org/officeDocument/2006/relationships/slide"/><Relationship Id="rId41" Target="slides/slide23.xml" Type="http://schemas.openxmlformats.org/officeDocument/2006/relationships/slide"/><Relationship Id="rId42" Target="slides/slide24.xml" Type="http://schemas.openxmlformats.org/officeDocument/2006/relationships/slide"/><Relationship Id="rId43" Target="slides/slide25.xml" Type="http://schemas.openxmlformats.org/officeDocument/2006/relationships/slide"/><Relationship Id="rId44" Target="slides/slide26.xml" Type="http://schemas.openxmlformats.org/officeDocument/2006/relationships/slide"/><Relationship Id="rId45" Target="slides/slide27.xml" Type="http://schemas.openxmlformats.org/officeDocument/2006/relationships/slide"/><Relationship Id="rId46" Target="slides/slide28.xml" Type="http://schemas.openxmlformats.org/officeDocument/2006/relationships/slide"/><Relationship Id="rId47" Target="slides/slide29.xml" Type="http://schemas.openxmlformats.org/officeDocument/2006/relationships/slide"/><Relationship Id="rId48" Target="slides/slide30.xml" Type="http://schemas.openxmlformats.org/officeDocument/2006/relationships/slide"/><Relationship Id="rId49" Target="slides/slide31.xml" Type="http://schemas.openxmlformats.org/officeDocument/2006/relationships/slide"/><Relationship Id="rId5" Target="tableStyles.xml" Type="http://schemas.openxmlformats.org/officeDocument/2006/relationships/tableStyles"/><Relationship Id="rId50" Target="slides/slide32.xml" Type="http://schemas.openxmlformats.org/officeDocument/2006/relationships/slide"/><Relationship Id="rId51" Target="slides/slide33.xml" Type="http://schemas.openxmlformats.org/officeDocument/2006/relationships/slide"/><Relationship Id="rId52" Target="slides/slide34.xml" Type="http://schemas.openxmlformats.org/officeDocument/2006/relationships/slide"/><Relationship Id="rId53" Target="slides/slide35.xml" Type="http://schemas.openxmlformats.org/officeDocument/2006/relationships/slide"/><Relationship Id="rId54" Target="slides/slide36.xml" Type="http://schemas.openxmlformats.org/officeDocument/2006/relationships/slide"/><Relationship Id="rId55" Target="slides/slide37.xml" Type="http://schemas.openxmlformats.org/officeDocument/2006/relationships/slide"/><Relationship Id="rId56" Target="slides/slide38.xml" Type="http://schemas.openxmlformats.org/officeDocument/2006/relationships/slide"/><Relationship Id="rId57" Target="slides/slide39.xml" Type="http://schemas.openxmlformats.org/officeDocument/2006/relationships/slide"/><Relationship Id="rId58" Target="slides/slide40.xml" Type="http://schemas.openxmlformats.org/officeDocument/2006/relationships/slide"/><Relationship Id="rId59" Target="slides/slide41.xml" Type="http://schemas.openxmlformats.org/officeDocument/2006/relationships/slide"/><Relationship Id="rId6" Target="fonts/font6.fntdata" Type="http://schemas.openxmlformats.org/officeDocument/2006/relationships/font"/><Relationship Id="rId60" Target="slides/slide42.xml" Type="http://schemas.openxmlformats.org/officeDocument/2006/relationships/slide"/><Relationship Id="rId61" Target="slides/slide43.xml" Type="http://schemas.openxmlformats.org/officeDocument/2006/relationships/slide"/><Relationship Id="rId62" Target="slides/slide44.xml" Type="http://schemas.openxmlformats.org/officeDocument/2006/relationships/slide"/><Relationship Id="rId63" Target="slides/slide45.xml" Type="http://schemas.openxmlformats.org/officeDocument/2006/relationships/slide"/><Relationship Id="rId64" Target="slides/slide46.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 Id="rId8" Target="../media/image28.png" Type="http://schemas.openxmlformats.org/officeDocument/2006/relationships/image"/><Relationship Id="rId9" Target="../media/image29.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 Id="rId8" Target="../media/image32.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3.pn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27.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4.png" Type="http://schemas.openxmlformats.org/officeDocument/2006/relationships/image"/><Relationship Id="rId7" Target="../media/image35.png" Type="http://schemas.openxmlformats.org/officeDocument/2006/relationships/image"/><Relationship Id="rId8" Target="../media/image36.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7.png" Type="http://schemas.openxmlformats.org/officeDocument/2006/relationships/image"/><Relationship Id="rId7" Target="../media/image38.png" Type="http://schemas.openxmlformats.org/officeDocument/2006/relationships/image"/><Relationship Id="rId8" Target="../media/image39.png" Type="http://schemas.openxmlformats.org/officeDocument/2006/relationships/image"/><Relationship Id="rId9" Target="../media/image40.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2.png" Type="http://schemas.openxmlformats.org/officeDocument/2006/relationships/image"/><Relationship Id="rId7" Target="../media/image43.png" Type="http://schemas.openxmlformats.org/officeDocument/2006/relationships/image"/><Relationship Id="rId8" Target="../media/image44.png" Type="http://schemas.openxmlformats.org/officeDocument/2006/relationships/image"/><Relationship Id="rId9" Target="../media/image45.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7.png" Type="http://schemas.openxmlformats.org/officeDocument/2006/relationships/image"/><Relationship Id="rId7" Target="../media/image48.png" Type="http://schemas.openxmlformats.org/officeDocument/2006/relationships/image"/><Relationship Id="rId8" Target="../media/image49.png" Type="http://schemas.openxmlformats.org/officeDocument/2006/relationships/image"/><Relationship Id="rId9" Target="../media/image50.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6.png" Type="http://schemas.openxmlformats.org/officeDocument/2006/relationships/image"/><Relationship Id="rId11" Target="../media/image57.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52.png" Type="http://schemas.openxmlformats.org/officeDocument/2006/relationships/image"/><Relationship Id="rId7" Target="../media/image53.png" Type="http://schemas.openxmlformats.org/officeDocument/2006/relationships/image"/><Relationship Id="rId8" Target="../media/image54.png" Type="http://schemas.openxmlformats.org/officeDocument/2006/relationships/image"/><Relationship Id="rId9" Target="../media/image55.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58.png" Type="http://schemas.openxmlformats.org/officeDocument/2006/relationships/image"/><Relationship Id="rId7" Target="../media/image59.png" Type="http://schemas.openxmlformats.org/officeDocument/2006/relationships/image"/><Relationship Id="rId8" Target="../media/image60.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5.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61.png" Type="http://schemas.openxmlformats.org/officeDocument/2006/relationships/image"/><Relationship Id="rId7" Target="../media/image62.png" Type="http://schemas.openxmlformats.org/officeDocument/2006/relationships/image"/><Relationship Id="rId8" Target="../media/image63.png" Type="http://schemas.openxmlformats.org/officeDocument/2006/relationships/image"/><Relationship Id="rId9" Target="../media/image64.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66.png" Type="http://schemas.openxmlformats.org/officeDocument/2006/relationships/image"/><Relationship Id="rId7" Target="../media/image67.png" Type="http://schemas.openxmlformats.org/officeDocument/2006/relationships/image"/><Relationship Id="rId8" Target="../media/image68.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3.png" Type="http://schemas.openxmlformats.org/officeDocument/2006/relationships/image"/><Relationship Id="rId11" Target="../media/image74.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69.png" Type="http://schemas.openxmlformats.org/officeDocument/2006/relationships/image"/><Relationship Id="rId7" Target="../media/image70.png" Type="http://schemas.openxmlformats.org/officeDocument/2006/relationships/image"/><Relationship Id="rId8" Target="../media/image71.png" Type="http://schemas.openxmlformats.org/officeDocument/2006/relationships/image"/><Relationship Id="rId9" Target="../media/image72.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75.png" Type="http://schemas.openxmlformats.org/officeDocument/2006/relationships/image"/><Relationship Id="rId7" Target="../media/image76.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79.png" Type="http://schemas.openxmlformats.org/officeDocument/2006/relationships/image"/><Relationship Id="rId12" Target="../media/image80.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77.png" Type="http://schemas.openxmlformats.org/officeDocument/2006/relationships/image"/><Relationship Id="rId5" Target="../media/image78.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81.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82.png" Type="http://schemas.openxmlformats.org/officeDocument/2006/relationships/image"/><Relationship Id="rId7" Target="../media/image83.png" Type="http://schemas.openxmlformats.org/officeDocument/2006/relationships/image"/><Relationship Id="rId8" Target="../media/image84.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85.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83.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84.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84.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0.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86.png" Type="http://schemas.openxmlformats.org/officeDocument/2006/relationships/image"/><Relationship Id="rId7" Target="../media/image87.png" Type="http://schemas.openxmlformats.org/officeDocument/2006/relationships/image"/><Relationship Id="rId8" Target="../media/image88.png" Type="http://schemas.openxmlformats.org/officeDocument/2006/relationships/image"/><Relationship Id="rId9" Target="../media/image89.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9.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1.pn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2.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3.png" Type="http://schemas.openxmlformats.org/officeDocument/2006/relationships/image"/><Relationship Id="rId7" Target="../media/image94.png" Type="http://schemas.openxmlformats.org/officeDocument/2006/relationships/image"/><Relationship Id="rId8" Target="../media/image95.pn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3.png" Type="http://schemas.openxmlformats.org/officeDocument/2006/relationships/image"/><Relationship Id="rId7" Target="../media/image96.png" Type="http://schemas.openxmlformats.org/officeDocument/2006/relationships/image"/><Relationship Id="rId8" Target="../media/image97.png" Type="http://schemas.openxmlformats.org/officeDocument/2006/relationships/image"/><Relationship Id="rId9" Target="../media/image98.pn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9.png" Type="http://schemas.openxmlformats.org/officeDocument/2006/relationships/image"/><Relationship Id="rId7" Target="../media/image100.png" Type="http://schemas.openxmlformats.org/officeDocument/2006/relationships/image"/><Relationship Id="rId8" Target="../media/image101.png" Type="http://schemas.openxmlformats.org/officeDocument/2006/relationships/image"/></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02.png" Type="http://schemas.openxmlformats.org/officeDocument/2006/relationships/image"/><Relationship Id="rId7" Target="../media/image103.png" Type="http://schemas.openxmlformats.org/officeDocument/2006/relationships/image"/></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04.png" Type="http://schemas.openxmlformats.org/officeDocument/2006/relationships/image"/></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05.png" Type="http://schemas.openxmlformats.org/officeDocument/2006/relationships/image"/></Relationships>
</file>

<file path=ppt/slides/_rels/slide4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06.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3.png" Type="http://schemas.openxmlformats.org/officeDocument/2006/relationships/image"/><Relationship Id="rId7" Target="../media/image2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3628336" y="-2739838"/>
            <a:ext cx="7537076" cy="7256937"/>
          </a:xfrm>
          <a:custGeom>
            <a:avLst/>
            <a:gdLst/>
            <a:ahLst/>
            <a:cxnLst/>
            <a:rect r="r" b="b" t="t" l="l"/>
            <a:pathLst>
              <a:path h="7256937" w="7537076">
                <a:moveTo>
                  <a:pt x="0" y="0"/>
                </a:moveTo>
                <a:lnTo>
                  <a:pt x="7537076" y="0"/>
                </a:lnTo>
                <a:lnTo>
                  <a:pt x="7537076" y="7256937"/>
                </a:lnTo>
                <a:lnTo>
                  <a:pt x="0" y="72569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3512936" y="7508813"/>
            <a:ext cx="7256937" cy="6987210"/>
          </a:xfrm>
          <a:custGeom>
            <a:avLst/>
            <a:gdLst/>
            <a:ahLst/>
            <a:cxnLst/>
            <a:rect r="r" b="b" t="t" l="l"/>
            <a:pathLst>
              <a:path h="6987210" w="7256937">
                <a:moveTo>
                  <a:pt x="0" y="0"/>
                </a:moveTo>
                <a:lnTo>
                  <a:pt x="7256937" y="0"/>
                </a:lnTo>
                <a:lnTo>
                  <a:pt x="7256937" y="6987209"/>
                </a:lnTo>
                <a:lnTo>
                  <a:pt x="0" y="69872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462758" y="2965577"/>
            <a:ext cx="15362483" cy="5548685"/>
            <a:chOff x="0" y="0"/>
            <a:chExt cx="20483311" cy="7398247"/>
          </a:xfrm>
        </p:grpSpPr>
        <p:sp>
          <p:nvSpPr>
            <p:cNvPr name="TextBox 5" id="5"/>
            <p:cNvSpPr txBox="true"/>
            <p:nvPr/>
          </p:nvSpPr>
          <p:spPr>
            <a:xfrm rot="0">
              <a:off x="0" y="295275"/>
              <a:ext cx="20483311" cy="5646789"/>
            </a:xfrm>
            <a:prstGeom prst="rect">
              <a:avLst/>
            </a:prstGeom>
          </p:spPr>
          <p:txBody>
            <a:bodyPr anchor="t" rtlCol="false" tIns="0" lIns="0" bIns="0" rIns="0">
              <a:spAutoFit/>
            </a:bodyPr>
            <a:lstStyle/>
            <a:p>
              <a:pPr algn="ctr">
                <a:lnSpc>
                  <a:spcPts val="16017"/>
                </a:lnSpc>
              </a:pPr>
              <a:r>
                <a:rPr lang="en-US" sz="16017">
                  <a:solidFill>
                    <a:srgbClr val="91612F"/>
                  </a:solidFill>
                  <a:latin typeface="Linux Biolinum"/>
                </a:rPr>
                <a:t>PocketPaw Co: Finances II</a:t>
              </a:r>
            </a:p>
          </p:txBody>
        </p:sp>
        <p:sp>
          <p:nvSpPr>
            <p:cNvPr name="TextBox 6" id="6"/>
            <p:cNvSpPr txBox="true"/>
            <p:nvPr/>
          </p:nvSpPr>
          <p:spPr>
            <a:xfrm rot="0">
              <a:off x="0" y="6545950"/>
              <a:ext cx="20483311" cy="852298"/>
            </a:xfrm>
            <a:prstGeom prst="rect">
              <a:avLst/>
            </a:prstGeom>
          </p:spPr>
          <p:txBody>
            <a:bodyPr anchor="t" rtlCol="false" tIns="0" lIns="0" bIns="0" rIns="0">
              <a:spAutoFit/>
            </a:bodyPr>
            <a:lstStyle/>
            <a:p>
              <a:pPr algn="ctr">
                <a:lnSpc>
                  <a:spcPts val="5325"/>
                </a:lnSpc>
              </a:pPr>
              <a:r>
                <a:rPr lang="en-US" sz="3804" spc="342">
                  <a:solidFill>
                    <a:srgbClr val="D4813E"/>
                  </a:solidFill>
                  <a:latin typeface="Assistant Regular"/>
                </a:rPr>
                <a:t>YOUR PET IN YOUR POCKET</a:t>
              </a:r>
            </a:p>
          </p:txBody>
        </p:sp>
      </p:grpSp>
      <p:sp>
        <p:nvSpPr>
          <p:cNvPr name="Freeform 7" id="7"/>
          <p:cNvSpPr/>
          <p:nvPr/>
        </p:nvSpPr>
        <p:spPr>
          <a:xfrm flipH="true" flipV="false" rot="-10800000">
            <a:off x="-662519" y="4657168"/>
            <a:ext cx="1691219" cy="4627715"/>
          </a:xfrm>
          <a:custGeom>
            <a:avLst/>
            <a:gdLst/>
            <a:ahLst/>
            <a:cxnLst/>
            <a:rect r="r" b="b" t="t" l="l"/>
            <a:pathLst>
              <a:path h="4627715" w="1691219">
                <a:moveTo>
                  <a:pt x="1691219" y="0"/>
                </a:moveTo>
                <a:lnTo>
                  <a:pt x="0" y="0"/>
                </a:lnTo>
                <a:lnTo>
                  <a:pt x="0" y="4627715"/>
                </a:lnTo>
                <a:lnTo>
                  <a:pt x="1691219" y="4627715"/>
                </a:lnTo>
                <a:lnTo>
                  <a:pt x="1691219"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253844" y="7492036"/>
            <a:ext cx="4565087" cy="4498686"/>
          </a:xfrm>
          <a:custGeom>
            <a:avLst/>
            <a:gdLst/>
            <a:ahLst/>
            <a:cxnLst/>
            <a:rect r="r" b="b" t="t" l="l"/>
            <a:pathLst>
              <a:path h="4498686" w="4565087">
                <a:moveTo>
                  <a:pt x="0" y="0"/>
                </a:moveTo>
                <a:lnTo>
                  <a:pt x="4565088" y="0"/>
                </a:lnTo>
                <a:lnTo>
                  <a:pt x="4565088" y="4498686"/>
                </a:lnTo>
                <a:lnTo>
                  <a:pt x="0" y="449868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true" flipV="false" rot="0">
            <a:off x="17259300" y="1002117"/>
            <a:ext cx="1691219" cy="4627715"/>
          </a:xfrm>
          <a:custGeom>
            <a:avLst/>
            <a:gdLst/>
            <a:ahLst/>
            <a:cxnLst/>
            <a:rect r="r" b="b" t="t" l="l"/>
            <a:pathLst>
              <a:path h="4627715" w="1691219">
                <a:moveTo>
                  <a:pt x="1691219" y="0"/>
                </a:moveTo>
                <a:lnTo>
                  <a:pt x="0" y="0"/>
                </a:lnTo>
                <a:lnTo>
                  <a:pt x="0" y="4627715"/>
                </a:lnTo>
                <a:lnTo>
                  <a:pt x="1691219" y="4627715"/>
                </a:lnTo>
                <a:lnTo>
                  <a:pt x="1691219"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5197449" y="-1360712"/>
            <a:ext cx="4565087" cy="4498686"/>
          </a:xfrm>
          <a:custGeom>
            <a:avLst/>
            <a:gdLst/>
            <a:ahLst/>
            <a:cxnLst/>
            <a:rect r="r" b="b" t="t" l="l"/>
            <a:pathLst>
              <a:path h="4498686" w="4565087">
                <a:moveTo>
                  <a:pt x="0" y="0"/>
                </a:moveTo>
                <a:lnTo>
                  <a:pt x="4565087" y="0"/>
                </a:lnTo>
                <a:lnTo>
                  <a:pt x="4565087" y="4498685"/>
                </a:lnTo>
                <a:lnTo>
                  <a:pt x="0" y="449868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1" id="11"/>
          <p:cNvGrpSpPr/>
          <p:nvPr/>
        </p:nvGrpSpPr>
        <p:grpSpPr>
          <a:xfrm rot="0">
            <a:off x="8524557" y="1772738"/>
            <a:ext cx="1238886" cy="1192839"/>
            <a:chOff x="0" y="0"/>
            <a:chExt cx="1651848" cy="1590452"/>
          </a:xfrm>
        </p:grpSpPr>
        <p:sp>
          <p:nvSpPr>
            <p:cNvPr name="Freeform 12" id="12"/>
            <p:cNvSpPr/>
            <p:nvPr/>
          </p:nvSpPr>
          <p:spPr>
            <a:xfrm flipH="false" flipV="false" rot="0">
              <a:off x="0" y="0"/>
              <a:ext cx="1651848" cy="1590452"/>
            </a:xfrm>
            <a:custGeom>
              <a:avLst/>
              <a:gdLst/>
              <a:ahLst/>
              <a:cxnLst/>
              <a:rect r="r" b="b" t="t" l="l"/>
              <a:pathLst>
                <a:path h="1590452" w="1651848">
                  <a:moveTo>
                    <a:pt x="0" y="0"/>
                  </a:moveTo>
                  <a:lnTo>
                    <a:pt x="1651848" y="0"/>
                  </a:lnTo>
                  <a:lnTo>
                    <a:pt x="1651848" y="1590452"/>
                  </a:lnTo>
                  <a:lnTo>
                    <a:pt x="0" y="159045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417016" y="414172"/>
              <a:ext cx="665416" cy="777983"/>
            </a:xfrm>
            <a:prstGeom prst="rect">
              <a:avLst/>
            </a:prstGeom>
          </p:spPr>
          <p:txBody>
            <a:bodyPr anchor="t" rtlCol="false" tIns="0" lIns="0" bIns="0" rIns="0">
              <a:spAutoFit/>
            </a:bodyPr>
            <a:lstStyle/>
            <a:p>
              <a:pPr algn="ctr">
                <a:lnSpc>
                  <a:spcPts val="4200"/>
                </a:lnSpc>
                <a:spcBef>
                  <a:spcPct val="0"/>
                </a:spcBef>
              </a:pPr>
            </a:p>
          </p:txBody>
        </p:sp>
      </p:grpSp>
      <p:sp>
        <p:nvSpPr>
          <p:cNvPr name="Freeform 14" id="14"/>
          <p:cNvSpPr/>
          <p:nvPr/>
        </p:nvSpPr>
        <p:spPr>
          <a:xfrm flipH="false" flipV="false" rot="0">
            <a:off x="8624586" y="1846741"/>
            <a:ext cx="1038829" cy="1044833"/>
          </a:xfrm>
          <a:custGeom>
            <a:avLst/>
            <a:gdLst/>
            <a:ahLst/>
            <a:cxnLst/>
            <a:rect r="r" b="b" t="t" l="l"/>
            <a:pathLst>
              <a:path h="1044833" w="1038829">
                <a:moveTo>
                  <a:pt x="0" y="0"/>
                </a:moveTo>
                <a:lnTo>
                  <a:pt x="1038828" y="0"/>
                </a:lnTo>
                <a:lnTo>
                  <a:pt x="1038828" y="1044833"/>
                </a:lnTo>
                <a:lnTo>
                  <a:pt x="0" y="1044833"/>
                </a:lnTo>
                <a:lnTo>
                  <a:pt x="0" y="0"/>
                </a:lnTo>
                <a:close/>
              </a:path>
            </a:pathLst>
          </a:custGeom>
          <a:blipFill>
            <a:blip r:embed="rId12"/>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692978" y="1633406"/>
            <a:ext cx="13109309" cy="8339514"/>
          </a:xfrm>
          <a:custGeom>
            <a:avLst/>
            <a:gdLst/>
            <a:ahLst/>
            <a:cxnLst/>
            <a:rect r="r" b="b" t="t" l="l"/>
            <a:pathLst>
              <a:path h="8339514" w="13109309">
                <a:moveTo>
                  <a:pt x="0" y="0"/>
                </a:moveTo>
                <a:lnTo>
                  <a:pt x="13109309" y="0"/>
                </a:lnTo>
                <a:lnTo>
                  <a:pt x="13109309" y="8339514"/>
                </a:lnTo>
                <a:lnTo>
                  <a:pt x="0" y="8339514"/>
                </a:lnTo>
                <a:lnTo>
                  <a:pt x="0" y="0"/>
                </a:lnTo>
                <a:close/>
              </a:path>
            </a:pathLst>
          </a:custGeom>
          <a:blipFill>
            <a:blip r:embed="rId6"/>
            <a:stretch>
              <a:fillRect l="0" t="0" r="0" b="0"/>
            </a:stretch>
          </a:blipFill>
        </p:spPr>
      </p:sp>
      <p:sp>
        <p:nvSpPr>
          <p:cNvPr name="Freeform 7" id="7"/>
          <p:cNvSpPr/>
          <p:nvPr/>
        </p:nvSpPr>
        <p:spPr>
          <a:xfrm flipH="false" flipV="false" rot="0">
            <a:off x="12081585" y="7267057"/>
            <a:ext cx="770383" cy="961981"/>
          </a:xfrm>
          <a:custGeom>
            <a:avLst/>
            <a:gdLst/>
            <a:ahLst/>
            <a:cxnLst/>
            <a:rect r="r" b="b" t="t" l="l"/>
            <a:pathLst>
              <a:path h="961981" w="770383">
                <a:moveTo>
                  <a:pt x="0" y="0"/>
                </a:moveTo>
                <a:lnTo>
                  <a:pt x="770383" y="0"/>
                </a:lnTo>
                <a:lnTo>
                  <a:pt x="770383" y="961981"/>
                </a:lnTo>
                <a:lnTo>
                  <a:pt x="0" y="961981"/>
                </a:lnTo>
                <a:lnTo>
                  <a:pt x="0" y="0"/>
                </a:lnTo>
                <a:close/>
              </a:path>
            </a:pathLst>
          </a:custGeom>
          <a:blipFill>
            <a:blip r:embed="rId7"/>
            <a:stretch>
              <a:fillRect l="-17982" t="-4824" r="-18149" b="-12915"/>
            </a:stretch>
          </a:blipFill>
        </p:spPr>
      </p:sp>
      <p:sp>
        <p:nvSpPr>
          <p:cNvPr name="Freeform 8" id="8"/>
          <p:cNvSpPr/>
          <p:nvPr/>
        </p:nvSpPr>
        <p:spPr>
          <a:xfrm flipH="false" flipV="false" rot="0">
            <a:off x="9247632" y="5322172"/>
            <a:ext cx="770383" cy="961981"/>
          </a:xfrm>
          <a:custGeom>
            <a:avLst/>
            <a:gdLst/>
            <a:ahLst/>
            <a:cxnLst/>
            <a:rect r="r" b="b" t="t" l="l"/>
            <a:pathLst>
              <a:path h="961981" w="770383">
                <a:moveTo>
                  <a:pt x="0" y="0"/>
                </a:moveTo>
                <a:lnTo>
                  <a:pt x="770383" y="0"/>
                </a:lnTo>
                <a:lnTo>
                  <a:pt x="770383" y="961981"/>
                </a:lnTo>
                <a:lnTo>
                  <a:pt x="0" y="961981"/>
                </a:lnTo>
                <a:lnTo>
                  <a:pt x="0" y="0"/>
                </a:lnTo>
                <a:close/>
              </a:path>
            </a:pathLst>
          </a:custGeom>
          <a:blipFill>
            <a:blip r:embed="rId7"/>
            <a:stretch>
              <a:fillRect l="-17982" t="-4824" r="-18149" b="-12915"/>
            </a:stretch>
          </a:blipFill>
        </p:spPr>
      </p:sp>
      <p:sp>
        <p:nvSpPr>
          <p:cNvPr name="Freeform 9" id="9"/>
          <p:cNvSpPr/>
          <p:nvPr/>
        </p:nvSpPr>
        <p:spPr>
          <a:xfrm flipH="false" flipV="false" rot="0">
            <a:off x="4088253" y="2789794"/>
            <a:ext cx="808652" cy="808652"/>
          </a:xfrm>
          <a:custGeom>
            <a:avLst/>
            <a:gdLst/>
            <a:ahLst/>
            <a:cxnLst/>
            <a:rect r="r" b="b" t="t" l="l"/>
            <a:pathLst>
              <a:path h="808652" w="808652">
                <a:moveTo>
                  <a:pt x="0" y="0"/>
                </a:moveTo>
                <a:lnTo>
                  <a:pt x="808652" y="0"/>
                </a:lnTo>
                <a:lnTo>
                  <a:pt x="808652" y="808653"/>
                </a:lnTo>
                <a:lnTo>
                  <a:pt x="0" y="808653"/>
                </a:lnTo>
                <a:lnTo>
                  <a:pt x="0" y="0"/>
                </a:lnTo>
                <a:close/>
              </a:path>
            </a:pathLst>
          </a:custGeom>
          <a:blipFill>
            <a:blip r:embed="rId8"/>
            <a:stretch>
              <a:fillRect l="0" t="0" r="0" b="0"/>
            </a:stretch>
          </a:blipFill>
        </p:spPr>
      </p:sp>
      <p:sp>
        <p:nvSpPr>
          <p:cNvPr name="Freeform 10" id="10"/>
          <p:cNvSpPr/>
          <p:nvPr/>
        </p:nvSpPr>
        <p:spPr>
          <a:xfrm flipH="false" flipV="false" rot="0">
            <a:off x="5526500" y="2408181"/>
            <a:ext cx="892699" cy="1190266"/>
          </a:xfrm>
          <a:custGeom>
            <a:avLst/>
            <a:gdLst/>
            <a:ahLst/>
            <a:cxnLst/>
            <a:rect r="r" b="b" t="t" l="l"/>
            <a:pathLst>
              <a:path h="1190266" w="892699">
                <a:moveTo>
                  <a:pt x="0" y="0"/>
                </a:moveTo>
                <a:lnTo>
                  <a:pt x="892700" y="0"/>
                </a:lnTo>
                <a:lnTo>
                  <a:pt x="892700" y="1190266"/>
                </a:lnTo>
                <a:lnTo>
                  <a:pt x="0" y="1190266"/>
                </a:lnTo>
                <a:lnTo>
                  <a:pt x="0" y="0"/>
                </a:lnTo>
                <a:close/>
              </a:path>
            </a:pathLst>
          </a:custGeom>
          <a:blipFill>
            <a:blip r:embed="rId9"/>
            <a:stretch>
              <a:fillRect l="-188459" t="-11737" r="-21119" b="-18805"/>
            </a:stretch>
          </a:blipFill>
        </p:spPr>
      </p:sp>
      <p:sp>
        <p:nvSpPr>
          <p:cNvPr name="TextBox 11" id="11"/>
          <p:cNvSpPr txBox="true"/>
          <p:nvPr/>
        </p:nvSpPr>
        <p:spPr>
          <a:xfrm rot="0">
            <a:off x="1534785" y="557344"/>
            <a:ext cx="16196078"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FORECAST OF CASHFLOW(4 YEARS)</a:t>
            </a:r>
          </a:p>
        </p:txBody>
      </p:sp>
      <p:sp>
        <p:nvSpPr>
          <p:cNvPr name="Freeform 12" id="12"/>
          <p:cNvSpPr/>
          <p:nvPr/>
        </p:nvSpPr>
        <p:spPr>
          <a:xfrm flipH="false" flipV="false" rot="0">
            <a:off x="14404250" y="8874657"/>
            <a:ext cx="770383" cy="961981"/>
          </a:xfrm>
          <a:custGeom>
            <a:avLst/>
            <a:gdLst/>
            <a:ahLst/>
            <a:cxnLst/>
            <a:rect r="r" b="b" t="t" l="l"/>
            <a:pathLst>
              <a:path h="961981" w="770383">
                <a:moveTo>
                  <a:pt x="0" y="0"/>
                </a:moveTo>
                <a:lnTo>
                  <a:pt x="770383" y="0"/>
                </a:lnTo>
                <a:lnTo>
                  <a:pt x="770383" y="961981"/>
                </a:lnTo>
                <a:lnTo>
                  <a:pt x="0" y="961981"/>
                </a:lnTo>
                <a:lnTo>
                  <a:pt x="0" y="0"/>
                </a:lnTo>
                <a:close/>
              </a:path>
            </a:pathLst>
          </a:custGeom>
          <a:blipFill>
            <a:blip r:embed="rId7"/>
            <a:stretch>
              <a:fillRect l="-17982" t="-4824" r="-18149" b="-12915"/>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83962" y="2545292"/>
            <a:ext cx="9830819" cy="5908950"/>
          </a:xfrm>
          <a:custGeom>
            <a:avLst/>
            <a:gdLst/>
            <a:ahLst/>
            <a:cxnLst/>
            <a:rect r="r" b="b" t="t" l="l"/>
            <a:pathLst>
              <a:path h="5908950" w="9830819">
                <a:moveTo>
                  <a:pt x="0" y="0"/>
                </a:moveTo>
                <a:lnTo>
                  <a:pt x="9830819" y="0"/>
                </a:lnTo>
                <a:lnTo>
                  <a:pt x="9830819" y="5908950"/>
                </a:lnTo>
                <a:lnTo>
                  <a:pt x="0" y="5908950"/>
                </a:lnTo>
                <a:lnTo>
                  <a:pt x="0" y="0"/>
                </a:lnTo>
                <a:close/>
              </a:path>
            </a:pathLst>
          </a:custGeom>
          <a:blipFill>
            <a:blip r:embed="rId6"/>
            <a:stretch>
              <a:fillRect l="0" t="0" r="0" b="0"/>
            </a:stretch>
          </a:blipFill>
        </p:spPr>
      </p:sp>
      <p:sp>
        <p:nvSpPr>
          <p:cNvPr name="Freeform 7" id="7"/>
          <p:cNvSpPr/>
          <p:nvPr/>
        </p:nvSpPr>
        <p:spPr>
          <a:xfrm flipH="false" flipV="false" rot="0">
            <a:off x="10683331" y="2545292"/>
            <a:ext cx="7217855" cy="1499186"/>
          </a:xfrm>
          <a:custGeom>
            <a:avLst/>
            <a:gdLst/>
            <a:ahLst/>
            <a:cxnLst/>
            <a:rect r="r" b="b" t="t" l="l"/>
            <a:pathLst>
              <a:path h="1499186" w="7217855">
                <a:moveTo>
                  <a:pt x="0" y="0"/>
                </a:moveTo>
                <a:lnTo>
                  <a:pt x="7217855" y="0"/>
                </a:lnTo>
                <a:lnTo>
                  <a:pt x="7217855" y="1499186"/>
                </a:lnTo>
                <a:lnTo>
                  <a:pt x="0" y="1499186"/>
                </a:lnTo>
                <a:lnTo>
                  <a:pt x="0" y="0"/>
                </a:lnTo>
                <a:close/>
              </a:path>
            </a:pathLst>
          </a:custGeom>
          <a:blipFill>
            <a:blip r:embed="rId7"/>
            <a:stretch>
              <a:fillRect l="0" t="0" r="0" b="0"/>
            </a:stretch>
          </a:blipFill>
        </p:spPr>
      </p:sp>
      <p:sp>
        <p:nvSpPr>
          <p:cNvPr name="Freeform 8" id="8"/>
          <p:cNvSpPr/>
          <p:nvPr/>
        </p:nvSpPr>
        <p:spPr>
          <a:xfrm flipH="false" flipV="false" rot="0">
            <a:off x="10836290" y="4213451"/>
            <a:ext cx="6911938" cy="4240791"/>
          </a:xfrm>
          <a:custGeom>
            <a:avLst/>
            <a:gdLst/>
            <a:ahLst/>
            <a:cxnLst/>
            <a:rect r="r" b="b" t="t" l="l"/>
            <a:pathLst>
              <a:path h="4240791" w="6911938">
                <a:moveTo>
                  <a:pt x="0" y="0"/>
                </a:moveTo>
                <a:lnTo>
                  <a:pt x="6911938" y="0"/>
                </a:lnTo>
                <a:lnTo>
                  <a:pt x="6911938" y="4240791"/>
                </a:lnTo>
                <a:lnTo>
                  <a:pt x="0" y="4240791"/>
                </a:lnTo>
                <a:lnTo>
                  <a:pt x="0" y="0"/>
                </a:lnTo>
                <a:close/>
              </a:path>
            </a:pathLst>
          </a:custGeom>
          <a:blipFill>
            <a:blip r:embed="rId8"/>
            <a:stretch>
              <a:fillRect l="0" t="0" r="0" b="0"/>
            </a:stretch>
          </a:blipFill>
        </p:spPr>
      </p:sp>
      <p:sp>
        <p:nvSpPr>
          <p:cNvPr name="TextBox 9" id="9"/>
          <p:cNvSpPr txBox="true"/>
          <p:nvPr/>
        </p:nvSpPr>
        <p:spPr>
          <a:xfrm rot="0">
            <a:off x="2091922" y="793233"/>
            <a:ext cx="14095804"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FUNDING</a:t>
            </a:r>
          </a:p>
        </p:txBody>
      </p:sp>
      <p:sp>
        <p:nvSpPr>
          <p:cNvPr name="TextBox 10" id="10"/>
          <p:cNvSpPr txBox="true"/>
          <p:nvPr/>
        </p:nvSpPr>
        <p:spPr>
          <a:xfrm rot="0">
            <a:off x="11595397" y="8931807"/>
            <a:ext cx="5663903" cy="491491"/>
          </a:xfrm>
          <a:prstGeom prst="rect">
            <a:avLst/>
          </a:prstGeom>
        </p:spPr>
        <p:txBody>
          <a:bodyPr anchor="t" rtlCol="false" tIns="0" lIns="0" bIns="0" rIns="0">
            <a:spAutoFit/>
          </a:bodyPr>
          <a:lstStyle/>
          <a:p>
            <a:pPr algn="ctr">
              <a:lnSpc>
                <a:spcPts val="3600"/>
              </a:lnSpc>
            </a:pPr>
            <a:r>
              <a:rPr lang="en-US" sz="3600">
                <a:solidFill>
                  <a:srgbClr val="91612F"/>
                </a:solidFill>
                <a:latin typeface="Linux Biolinum"/>
              </a:rPr>
              <a:t>Inversors profitability of </a:t>
            </a:r>
            <a:r>
              <a:rPr lang="en-US" sz="3600">
                <a:solidFill>
                  <a:srgbClr val="91612F"/>
                </a:solidFill>
                <a:latin typeface="Linux Biolinum Bold"/>
              </a:rPr>
              <a:t>995%</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595394" y="1963082"/>
            <a:ext cx="11859243" cy="7803242"/>
          </a:xfrm>
          <a:custGeom>
            <a:avLst/>
            <a:gdLst/>
            <a:ahLst/>
            <a:cxnLst/>
            <a:rect r="r" b="b" t="t" l="l"/>
            <a:pathLst>
              <a:path h="7803242" w="11859243">
                <a:moveTo>
                  <a:pt x="0" y="0"/>
                </a:moveTo>
                <a:lnTo>
                  <a:pt x="11859243" y="0"/>
                </a:lnTo>
                <a:lnTo>
                  <a:pt x="11859243" y="7803242"/>
                </a:lnTo>
                <a:lnTo>
                  <a:pt x="0" y="7803242"/>
                </a:lnTo>
                <a:lnTo>
                  <a:pt x="0" y="0"/>
                </a:lnTo>
                <a:close/>
              </a:path>
            </a:pathLst>
          </a:custGeom>
          <a:blipFill>
            <a:blip r:embed="rId4"/>
            <a:stretch>
              <a:fillRect l="0" t="0" r="0" b="0"/>
            </a:stretch>
          </a:blipFill>
        </p:spPr>
      </p:sp>
      <p:sp>
        <p:nvSpPr>
          <p:cNvPr name="Freeform 4" id="4"/>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3668309" y="8393667"/>
            <a:ext cx="770383" cy="961981"/>
          </a:xfrm>
          <a:custGeom>
            <a:avLst/>
            <a:gdLst/>
            <a:ahLst/>
            <a:cxnLst/>
            <a:rect r="r" b="b" t="t" l="l"/>
            <a:pathLst>
              <a:path h="961981" w="770383">
                <a:moveTo>
                  <a:pt x="0" y="0"/>
                </a:moveTo>
                <a:lnTo>
                  <a:pt x="770383" y="0"/>
                </a:lnTo>
                <a:lnTo>
                  <a:pt x="770383" y="961981"/>
                </a:lnTo>
                <a:lnTo>
                  <a:pt x="0" y="961981"/>
                </a:lnTo>
                <a:lnTo>
                  <a:pt x="0" y="0"/>
                </a:lnTo>
                <a:close/>
              </a:path>
            </a:pathLst>
          </a:custGeom>
          <a:blipFill>
            <a:blip r:embed="rId7"/>
            <a:stretch>
              <a:fillRect l="-17982" t="-4824" r="-18149" b="-12915"/>
            </a:stretch>
          </a:blipFill>
        </p:spPr>
      </p:sp>
      <p:sp>
        <p:nvSpPr>
          <p:cNvPr name="Freeform 8" id="8"/>
          <p:cNvSpPr/>
          <p:nvPr/>
        </p:nvSpPr>
        <p:spPr>
          <a:xfrm flipH="false" flipV="false" rot="0">
            <a:off x="11281667" y="6802616"/>
            <a:ext cx="770383" cy="961981"/>
          </a:xfrm>
          <a:custGeom>
            <a:avLst/>
            <a:gdLst/>
            <a:ahLst/>
            <a:cxnLst/>
            <a:rect r="r" b="b" t="t" l="l"/>
            <a:pathLst>
              <a:path h="961981" w="770383">
                <a:moveTo>
                  <a:pt x="0" y="0"/>
                </a:moveTo>
                <a:lnTo>
                  <a:pt x="770383" y="0"/>
                </a:lnTo>
                <a:lnTo>
                  <a:pt x="770383" y="961981"/>
                </a:lnTo>
                <a:lnTo>
                  <a:pt x="0" y="961981"/>
                </a:lnTo>
                <a:lnTo>
                  <a:pt x="0" y="0"/>
                </a:lnTo>
                <a:close/>
              </a:path>
            </a:pathLst>
          </a:custGeom>
          <a:blipFill>
            <a:blip r:embed="rId7"/>
            <a:stretch>
              <a:fillRect l="-17982" t="-4824" r="-18149" b="-12915"/>
            </a:stretch>
          </a:blipFill>
        </p:spPr>
      </p:sp>
      <p:sp>
        <p:nvSpPr>
          <p:cNvPr name="Freeform 9" id="9"/>
          <p:cNvSpPr/>
          <p:nvPr/>
        </p:nvSpPr>
        <p:spPr>
          <a:xfrm flipH="false" flipV="false" rot="0">
            <a:off x="9144000" y="4181519"/>
            <a:ext cx="770383" cy="961981"/>
          </a:xfrm>
          <a:custGeom>
            <a:avLst/>
            <a:gdLst/>
            <a:ahLst/>
            <a:cxnLst/>
            <a:rect r="r" b="b" t="t" l="l"/>
            <a:pathLst>
              <a:path h="961981" w="770383">
                <a:moveTo>
                  <a:pt x="0" y="0"/>
                </a:moveTo>
                <a:lnTo>
                  <a:pt x="770383" y="0"/>
                </a:lnTo>
                <a:lnTo>
                  <a:pt x="770383" y="961981"/>
                </a:lnTo>
                <a:lnTo>
                  <a:pt x="0" y="961981"/>
                </a:lnTo>
                <a:lnTo>
                  <a:pt x="0" y="0"/>
                </a:lnTo>
                <a:close/>
              </a:path>
            </a:pathLst>
          </a:custGeom>
          <a:blipFill>
            <a:blip r:embed="rId7"/>
            <a:stretch>
              <a:fillRect l="-17982" t="-4824" r="-18149" b="-12915"/>
            </a:stretch>
          </a:blipFill>
        </p:spPr>
      </p:sp>
      <p:sp>
        <p:nvSpPr>
          <p:cNvPr name="TextBox 10" id="10"/>
          <p:cNvSpPr txBox="true"/>
          <p:nvPr/>
        </p:nvSpPr>
        <p:spPr>
          <a:xfrm rot="0">
            <a:off x="2091922" y="793233"/>
            <a:ext cx="14095804"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ECONOMIC BALANCE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819528" y="2616252"/>
            <a:ext cx="10086073" cy="6642048"/>
          </a:xfrm>
          <a:custGeom>
            <a:avLst/>
            <a:gdLst/>
            <a:ahLst/>
            <a:cxnLst/>
            <a:rect r="r" b="b" t="t" l="l"/>
            <a:pathLst>
              <a:path h="6642048" w="10086073">
                <a:moveTo>
                  <a:pt x="0" y="0"/>
                </a:moveTo>
                <a:lnTo>
                  <a:pt x="10086073" y="0"/>
                </a:lnTo>
                <a:lnTo>
                  <a:pt x="10086073" y="6642048"/>
                </a:lnTo>
                <a:lnTo>
                  <a:pt x="0" y="6642048"/>
                </a:lnTo>
                <a:lnTo>
                  <a:pt x="0" y="0"/>
                </a:lnTo>
                <a:close/>
              </a:path>
            </a:pathLst>
          </a:custGeom>
          <a:blipFill>
            <a:blip r:embed="rId6"/>
            <a:stretch>
              <a:fillRect l="0" t="0" r="0" b="0"/>
            </a:stretch>
          </a:blipFill>
        </p:spPr>
      </p:sp>
      <p:sp>
        <p:nvSpPr>
          <p:cNvPr name="Freeform 6" id="6"/>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7600950" y="2072839"/>
            <a:ext cx="437157" cy="6801818"/>
            <a:chOff x="0" y="0"/>
            <a:chExt cx="115136" cy="1791425"/>
          </a:xfrm>
        </p:grpSpPr>
        <p:sp>
          <p:nvSpPr>
            <p:cNvPr name="Freeform 8" id="8"/>
            <p:cNvSpPr/>
            <p:nvPr/>
          </p:nvSpPr>
          <p:spPr>
            <a:xfrm flipH="false" flipV="false" rot="0">
              <a:off x="0" y="0"/>
              <a:ext cx="115136" cy="1791426"/>
            </a:xfrm>
            <a:custGeom>
              <a:avLst/>
              <a:gdLst/>
              <a:ahLst/>
              <a:cxnLst/>
              <a:rect r="r" b="b" t="t" l="l"/>
              <a:pathLst>
                <a:path h="1791426" w="115136">
                  <a:moveTo>
                    <a:pt x="0" y="0"/>
                  </a:moveTo>
                  <a:lnTo>
                    <a:pt x="115136" y="0"/>
                  </a:lnTo>
                  <a:lnTo>
                    <a:pt x="115136" y="1791426"/>
                  </a:lnTo>
                  <a:lnTo>
                    <a:pt x="0" y="1791426"/>
                  </a:lnTo>
                  <a:close/>
                </a:path>
              </a:pathLst>
            </a:custGeom>
            <a:solidFill>
              <a:srgbClr val="FFFFFF"/>
            </a:solidFill>
          </p:spPr>
        </p:sp>
        <p:sp>
          <p:nvSpPr>
            <p:cNvPr name="TextBox 9" id="9"/>
            <p:cNvSpPr txBox="true"/>
            <p:nvPr/>
          </p:nvSpPr>
          <p:spPr>
            <a:xfrm>
              <a:off x="0" y="-47625"/>
              <a:ext cx="115136" cy="1839050"/>
            </a:xfrm>
            <a:prstGeom prst="rect">
              <a:avLst/>
            </a:prstGeom>
          </p:spPr>
          <p:txBody>
            <a:bodyPr anchor="ctr" rtlCol="false" tIns="50800" lIns="50800" bIns="50800" rIns="50800"/>
            <a:lstStyle/>
            <a:p>
              <a:pPr algn="ctr">
                <a:lnSpc>
                  <a:spcPts val="2800"/>
                </a:lnSpc>
              </a:pPr>
            </a:p>
          </p:txBody>
        </p:sp>
      </p:grpSp>
      <p:grpSp>
        <p:nvGrpSpPr>
          <p:cNvPr name="Group 10" id="10"/>
          <p:cNvGrpSpPr/>
          <p:nvPr/>
        </p:nvGrpSpPr>
        <p:grpSpPr>
          <a:xfrm rot="0">
            <a:off x="17438525" y="1971918"/>
            <a:ext cx="437157" cy="6801818"/>
            <a:chOff x="0" y="0"/>
            <a:chExt cx="115136" cy="1791425"/>
          </a:xfrm>
        </p:grpSpPr>
        <p:sp>
          <p:nvSpPr>
            <p:cNvPr name="Freeform 11" id="11"/>
            <p:cNvSpPr/>
            <p:nvPr/>
          </p:nvSpPr>
          <p:spPr>
            <a:xfrm flipH="false" flipV="false" rot="0">
              <a:off x="0" y="0"/>
              <a:ext cx="115136" cy="1791426"/>
            </a:xfrm>
            <a:custGeom>
              <a:avLst/>
              <a:gdLst/>
              <a:ahLst/>
              <a:cxnLst/>
              <a:rect r="r" b="b" t="t" l="l"/>
              <a:pathLst>
                <a:path h="1791426" w="115136">
                  <a:moveTo>
                    <a:pt x="0" y="0"/>
                  </a:moveTo>
                  <a:lnTo>
                    <a:pt x="115136" y="0"/>
                  </a:lnTo>
                  <a:lnTo>
                    <a:pt x="115136" y="1791426"/>
                  </a:lnTo>
                  <a:lnTo>
                    <a:pt x="0" y="1791426"/>
                  </a:lnTo>
                  <a:close/>
                </a:path>
              </a:pathLst>
            </a:custGeom>
            <a:solidFill>
              <a:srgbClr val="FFFFFF"/>
            </a:solidFill>
          </p:spPr>
        </p:sp>
        <p:sp>
          <p:nvSpPr>
            <p:cNvPr name="TextBox 12" id="12"/>
            <p:cNvSpPr txBox="true"/>
            <p:nvPr/>
          </p:nvSpPr>
          <p:spPr>
            <a:xfrm>
              <a:off x="0" y="-47625"/>
              <a:ext cx="115136" cy="1839050"/>
            </a:xfrm>
            <a:prstGeom prst="rect">
              <a:avLst/>
            </a:prstGeom>
          </p:spPr>
          <p:txBody>
            <a:bodyPr anchor="ctr" rtlCol="false" tIns="50800" lIns="50800" bIns="50800" rIns="50800"/>
            <a:lstStyle/>
            <a:p>
              <a:pPr algn="ctr">
                <a:lnSpc>
                  <a:spcPts val="2800"/>
                </a:lnSpc>
              </a:pPr>
            </a:p>
          </p:txBody>
        </p:sp>
      </p:grpSp>
      <p:sp>
        <p:nvSpPr>
          <p:cNvPr name="Freeform 13" id="13"/>
          <p:cNvSpPr/>
          <p:nvPr/>
        </p:nvSpPr>
        <p:spPr>
          <a:xfrm flipH="true" flipV="false" rot="-8100000">
            <a:off x="13997292" y="2548614"/>
            <a:ext cx="2952874" cy="834187"/>
          </a:xfrm>
          <a:custGeom>
            <a:avLst/>
            <a:gdLst/>
            <a:ahLst/>
            <a:cxnLst/>
            <a:rect r="r" b="b" t="t" l="l"/>
            <a:pathLst>
              <a:path h="834187" w="2952874">
                <a:moveTo>
                  <a:pt x="2952874" y="0"/>
                </a:moveTo>
                <a:lnTo>
                  <a:pt x="0" y="0"/>
                </a:lnTo>
                <a:lnTo>
                  <a:pt x="0" y="834187"/>
                </a:lnTo>
                <a:lnTo>
                  <a:pt x="2952874" y="834187"/>
                </a:lnTo>
                <a:lnTo>
                  <a:pt x="295287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2091922" y="793233"/>
            <a:ext cx="14095804"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PAYBACK</a:t>
            </a:r>
          </a:p>
        </p:txBody>
      </p:sp>
      <p:sp>
        <p:nvSpPr>
          <p:cNvPr name="TextBox 15" id="15"/>
          <p:cNvSpPr txBox="true"/>
          <p:nvPr/>
        </p:nvSpPr>
        <p:spPr>
          <a:xfrm rot="0">
            <a:off x="12346283" y="1722029"/>
            <a:ext cx="1788517" cy="1090606"/>
          </a:xfrm>
          <a:prstGeom prst="rect">
            <a:avLst/>
          </a:prstGeom>
        </p:spPr>
        <p:txBody>
          <a:bodyPr anchor="t" rtlCol="false" tIns="0" lIns="0" bIns="0" rIns="0">
            <a:spAutoFit/>
          </a:bodyPr>
          <a:lstStyle/>
          <a:p>
            <a:pPr algn="ctr">
              <a:lnSpc>
                <a:spcPts val="4132"/>
              </a:lnSpc>
            </a:pPr>
            <a:r>
              <a:rPr lang="en-US" sz="4349">
                <a:solidFill>
                  <a:srgbClr val="C46E28"/>
                </a:solidFill>
                <a:latin typeface="Canva Sans Bold"/>
              </a:rPr>
              <a:t>27th</a:t>
            </a:r>
          </a:p>
          <a:p>
            <a:pPr algn="ctr">
              <a:lnSpc>
                <a:spcPts val="4132"/>
              </a:lnSpc>
            </a:pPr>
            <a:r>
              <a:rPr lang="en-US" sz="4349">
                <a:solidFill>
                  <a:srgbClr val="C46E28"/>
                </a:solidFill>
                <a:latin typeface="Canva Sans Bold"/>
              </a:rPr>
              <a:t>month</a:t>
            </a:r>
          </a:p>
        </p:txBody>
      </p:sp>
      <p:sp>
        <p:nvSpPr>
          <p:cNvPr name="TextBox 16" id="16"/>
          <p:cNvSpPr txBox="true"/>
          <p:nvPr/>
        </p:nvSpPr>
        <p:spPr>
          <a:xfrm rot="0">
            <a:off x="765702" y="3864701"/>
            <a:ext cx="6835248" cy="4587876"/>
          </a:xfrm>
          <a:prstGeom prst="rect">
            <a:avLst/>
          </a:prstGeom>
        </p:spPr>
        <p:txBody>
          <a:bodyPr anchor="t" rtlCol="false" tIns="0" lIns="0" bIns="0" rIns="0">
            <a:spAutoFit/>
          </a:bodyPr>
          <a:lstStyle/>
          <a:p>
            <a:pPr algn="just">
              <a:lnSpc>
                <a:spcPts val="4000"/>
              </a:lnSpc>
              <a:spcBef>
                <a:spcPct val="0"/>
              </a:spcBef>
            </a:pPr>
            <a:r>
              <a:rPr lang="en-US" sz="4000">
                <a:solidFill>
                  <a:srgbClr val="91612F"/>
                </a:solidFill>
                <a:latin typeface="Linux Biolinum"/>
              </a:rPr>
              <a:t>Our payback time in a realistic scenario is </a:t>
            </a:r>
            <a:r>
              <a:rPr lang="en-US" sz="4000">
                <a:solidFill>
                  <a:srgbClr val="91612F"/>
                </a:solidFill>
                <a:latin typeface="Linux Biolinum Bold"/>
              </a:rPr>
              <a:t>27 months</a:t>
            </a:r>
            <a:r>
              <a:rPr lang="en-US" sz="4000">
                <a:solidFill>
                  <a:srgbClr val="91612F"/>
                </a:solidFill>
                <a:latin typeface="Linux Biolinum"/>
              </a:rPr>
              <a:t>, which reflects the amount of time it takes to recover the initial investment cost of the </a:t>
            </a:r>
            <a:r>
              <a:rPr lang="en-US" sz="4000">
                <a:solidFill>
                  <a:srgbClr val="91612F"/>
                </a:solidFill>
                <a:latin typeface="Linux Biolinum Bold"/>
              </a:rPr>
              <a:t>300.000€</a:t>
            </a:r>
            <a:r>
              <a:rPr lang="en-US" sz="4000">
                <a:solidFill>
                  <a:srgbClr val="91612F"/>
                </a:solidFill>
                <a:latin typeface="Linux Biolinum"/>
              </a:rPr>
              <a:t> funding we received. </a:t>
            </a:r>
          </a:p>
          <a:p>
            <a:pPr algn="just">
              <a:lnSpc>
                <a:spcPts val="4000"/>
              </a:lnSpc>
              <a:spcBef>
                <a:spcPct val="0"/>
              </a:spcBef>
            </a:pPr>
          </a:p>
          <a:p>
            <a:pPr algn="just">
              <a:lnSpc>
                <a:spcPts val="4000"/>
              </a:lnSpc>
              <a:spcBef>
                <a:spcPct val="0"/>
              </a:spcBef>
            </a:pPr>
            <a:r>
              <a:rPr lang="en-US" sz="4000">
                <a:solidFill>
                  <a:srgbClr val="91612F"/>
                </a:solidFill>
                <a:latin typeface="Linux Biolinum"/>
              </a:rPr>
              <a:t>The </a:t>
            </a:r>
            <a:r>
              <a:rPr lang="en-US" sz="4000">
                <a:solidFill>
                  <a:srgbClr val="91612F"/>
                </a:solidFill>
                <a:latin typeface="Linux Biolinum Bold"/>
              </a:rPr>
              <a:t>breakeven</a:t>
            </a:r>
            <a:r>
              <a:rPr lang="en-US" sz="4000">
                <a:solidFill>
                  <a:srgbClr val="91612F"/>
                </a:solidFill>
                <a:latin typeface="Linux Biolinum"/>
              </a:rPr>
              <a:t> is reached at </a:t>
            </a:r>
            <a:r>
              <a:rPr lang="en-US" sz="4000">
                <a:solidFill>
                  <a:srgbClr val="91612F"/>
                </a:solidFill>
                <a:latin typeface="Linux Biolinum Bold"/>
              </a:rPr>
              <a:t>month 25</a:t>
            </a:r>
            <a:r>
              <a:rPr lang="en-US" sz="4000">
                <a:solidFill>
                  <a:srgbClr val="91612F"/>
                </a:solidFill>
                <a:latin typeface="Linux Biolinum"/>
              </a:rPr>
              <a: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50622" y="1996380"/>
            <a:ext cx="4782820" cy="2746728"/>
          </a:xfrm>
          <a:custGeom>
            <a:avLst/>
            <a:gdLst/>
            <a:ahLst/>
            <a:cxnLst/>
            <a:rect r="r" b="b" t="t" l="l"/>
            <a:pathLst>
              <a:path h="2746728" w="4782820">
                <a:moveTo>
                  <a:pt x="0" y="0"/>
                </a:moveTo>
                <a:lnTo>
                  <a:pt x="4782820" y="0"/>
                </a:lnTo>
                <a:lnTo>
                  <a:pt x="4782820" y="2746728"/>
                </a:lnTo>
                <a:lnTo>
                  <a:pt x="0" y="2746728"/>
                </a:lnTo>
                <a:lnTo>
                  <a:pt x="0" y="0"/>
                </a:lnTo>
                <a:close/>
              </a:path>
            </a:pathLst>
          </a:custGeom>
          <a:blipFill>
            <a:blip r:embed="rId6"/>
            <a:stretch>
              <a:fillRect l="0" t="0" r="0" b="0"/>
            </a:stretch>
          </a:blipFill>
        </p:spPr>
      </p:sp>
      <p:sp>
        <p:nvSpPr>
          <p:cNvPr name="Freeform 7" id="7"/>
          <p:cNvSpPr/>
          <p:nvPr/>
        </p:nvSpPr>
        <p:spPr>
          <a:xfrm flipH="false" flipV="false" rot="0">
            <a:off x="1245785" y="4963714"/>
            <a:ext cx="4192493" cy="1450954"/>
          </a:xfrm>
          <a:custGeom>
            <a:avLst/>
            <a:gdLst/>
            <a:ahLst/>
            <a:cxnLst/>
            <a:rect r="r" b="b" t="t" l="l"/>
            <a:pathLst>
              <a:path h="1450954" w="4192493">
                <a:moveTo>
                  <a:pt x="0" y="0"/>
                </a:moveTo>
                <a:lnTo>
                  <a:pt x="4192493" y="0"/>
                </a:lnTo>
                <a:lnTo>
                  <a:pt x="4192493" y="1450954"/>
                </a:lnTo>
                <a:lnTo>
                  <a:pt x="0" y="1450954"/>
                </a:lnTo>
                <a:lnTo>
                  <a:pt x="0" y="0"/>
                </a:lnTo>
                <a:close/>
              </a:path>
            </a:pathLst>
          </a:custGeom>
          <a:blipFill>
            <a:blip r:embed="rId7"/>
            <a:stretch>
              <a:fillRect l="0" t="0" r="0" b="0"/>
            </a:stretch>
          </a:blipFill>
        </p:spPr>
      </p:sp>
      <p:sp>
        <p:nvSpPr>
          <p:cNvPr name="Freeform 8" id="8"/>
          <p:cNvSpPr/>
          <p:nvPr/>
        </p:nvSpPr>
        <p:spPr>
          <a:xfrm flipH="false" flipV="false" rot="0">
            <a:off x="1166286" y="6762359"/>
            <a:ext cx="4351492" cy="3215975"/>
          </a:xfrm>
          <a:custGeom>
            <a:avLst/>
            <a:gdLst/>
            <a:ahLst/>
            <a:cxnLst/>
            <a:rect r="r" b="b" t="t" l="l"/>
            <a:pathLst>
              <a:path h="3215975" w="4351492">
                <a:moveTo>
                  <a:pt x="0" y="0"/>
                </a:moveTo>
                <a:lnTo>
                  <a:pt x="4351492" y="0"/>
                </a:lnTo>
                <a:lnTo>
                  <a:pt x="4351492" y="3215975"/>
                </a:lnTo>
                <a:lnTo>
                  <a:pt x="0" y="3215975"/>
                </a:lnTo>
                <a:lnTo>
                  <a:pt x="0" y="0"/>
                </a:lnTo>
                <a:close/>
              </a:path>
            </a:pathLst>
          </a:custGeom>
          <a:blipFill>
            <a:blip r:embed="rId8"/>
            <a:stretch>
              <a:fillRect l="0" t="0" r="0" b="0"/>
            </a:stretch>
          </a:blipFill>
        </p:spPr>
      </p:sp>
      <p:sp>
        <p:nvSpPr>
          <p:cNvPr name="Freeform 9" id="9"/>
          <p:cNvSpPr/>
          <p:nvPr/>
        </p:nvSpPr>
        <p:spPr>
          <a:xfrm flipH="false" flipV="false" rot="0">
            <a:off x="6721698" y="1392502"/>
            <a:ext cx="6861637" cy="1965834"/>
          </a:xfrm>
          <a:custGeom>
            <a:avLst/>
            <a:gdLst/>
            <a:ahLst/>
            <a:cxnLst/>
            <a:rect r="r" b="b" t="t" l="l"/>
            <a:pathLst>
              <a:path h="1965834" w="6861637">
                <a:moveTo>
                  <a:pt x="0" y="0"/>
                </a:moveTo>
                <a:lnTo>
                  <a:pt x="6861637" y="0"/>
                </a:lnTo>
                <a:lnTo>
                  <a:pt x="6861637" y="1965834"/>
                </a:lnTo>
                <a:lnTo>
                  <a:pt x="0" y="1965834"/>
                </a:lnTo>
                <a:lnTo>
                  <a:pt x="0" y="0"/>
                </a:lnTo>
                <a:close/>
              </a:path>
            </a:pathLst>
          </a:custGeom>
          <a:blipFill>
            <a:blip r:embed="rId9"/>
            <a:stretch>
              <a:fillRect l="0" t="0" r="0" b="0"/>
            </a:stretch>
          </a:blipFill>
        </p:spPr>
      </p:sp>
      <p:sp>
        <p:nvSpPr>
          <p:cNvPr name="Freeform 10" id="10"/>
          <p:cNvSpPr/>
          <p:nvPr/>
        </p:nvSpPr>
        <p:spPr>
          <a:xfrm flipH="false" flipV="false" rot="0">
            <a:off x="6059543" y="3573311"/>
            <a:ext cx="11737838" cy="6378095"/>
          </a:xfrm>
          <a:custGeom>
            <a:avLst/>
            <a:gdLst/>
            <a:ahLst/>
            <a:cxnLst/>
            <a:rect r="r" b="b" t="t" l="l"/>
            <a:pathLst>
              <a:path h="6378095" w="11737838">
                <a:moveTo>
                  <a:pt x="0" y="0"/>
                </a:moveTo>
                <a:lnTo>
                  <a:pt x="11737838" y="0"/>
                </a:lnTo>
                <a:lnTo>
                  <a:pt x="11737838" y="6378095"/>
                </a:lnTo>
                <a:lnTo>
                  <a:pt x="0" y="6378095"/>
                </a:lnTo>
                <a:lnTo>
                  <a:pt x="0" y="0"/>
                </a:lnTo>
                <a:close/>
              </a:path>
            </a:pathLst>
          </a:custGeom>
          <a:blipFill>
            <a:blip r:embed="rId10"/>
            <a:stretch>
              <a:fillRect l="0" t="0" r="0" b="0"/>
            </a:stretch>
          </a:blipFill>
        </p:spPr>
      </p:sp>
      <p:sp>
        <p:nvSpPr>
          <p:cNvPr name="TextBox 11" id="11"/>
          <p:cNvSpPr txBox="true"/>
          <p:nvPr/>
        </p:nvSpPr>
        <p:spPr>
          <a:xfrm rot="0">
            <a:off x="2096098" y="316440"/>
            <a:ext cx="14095804"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SCENARIOS - REALISTIC</a:t>
            </a:r>
          </a:p>
        </p:txBody>
      </p:sp>
      <p:sp>
        <p:nvSpPr>
          <p:cNvPr name="TextBox 12" id="12"/>
          <p:cNvSpPr txBox="true"/>
          <p:nvPr/>
        </p:nvSpPr>
        <p:spPr>
          <a:xfrm rot="0">
            <a:off x="13784395" y="2413519"/>
            <a:ext cx="4333788" cy="385447"/>
          </a:xfrm>
          <a:prstGeom prst="rect">
            <a:avLst/>
          </a:prstGeom>
        </p:spPr>
        <p:txBody>
          <a:bodyPr anchor="t" rtlCol="false" tIns="0" lIns="0" bIns="0" rIns="0">
            <a:spAutoFit/>
          </a:bodyPr>
          <a:lstStyle/>
          <a:p>
            <a:pPr algn="ctr">
              <a:lnSpc>
                <a:spcPts val="2800"/>
              </a:lnSpc>
            </a:pPr>
            <a:r>
              <a:rPr lang="en-US" sz="2800">
                <a:solidFill>
                  <a:srgbClr val="91612F"/>
                </a:solidFill>
                <a:latin typeface="Linux Biolinum"/>
              </a:rPr>
              <a:t>Cost per engagement: </a:t>
            </a:r>
            <a:r>
              <a:rPr lang="en-US" sz="2800">
                <a:solidFill>
                  <a:srgbClr val="91612F"/>
                </a:solidFill>
                <a:latin typeface="Linux Biolinum Bold"/>
              </a:rPr>
              <a:t>0.03€</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885853" y="4901318"/>
            <a:ext cx="4912357" cy="1702832"/>
          </a:xfrm>
          <a:custGeom>
            <a:avLst/>
            <a:gdLst/>
            <a:ahLst/>
            <a:cxnLst/>
            <a:rect r="r" b="b" t="t" l="l"/>
            <a:pathLst>
              <a:path h="1702832" w="4912357">
                <a:moveTo>
                  <a:pt x="0" y="0"/>
                </a:moveTo>
                <a:lnTo>
                  <a:pt x="4912357" y="0"/>
                </a:lnTo>
                <a:lnTo>
                  <a:pt x="4912357" y="1702831"/>
                </a:lnTo>
                <a:lnTo>
                  <a:pt x="0" y="1702831"/>
                </a:lnTo>
                <a:lnTo>
                  <a:pt x="0" y="0"/>
                </a:lnTo>
                <a:close/>
              </a:path>
            </a:pathLst>
          </a:custGeom>
          <a:blipFill>
            <a:blip r:embed="rId6"/>
            <a:stretch>
              <a:fillRect l="0" t="0" r="0" b="0"/>
            </a:stretch>
          </a:blipFill>
        </p:spPr>
      </p:sp>
      <p:sp>
        <p:nvSpPr>
          <p:cNvPr name="Freeform 7" id="7"/>
          <p:cNvSpPr/>
          <p:nvPr/>
        </p:nvSpPr>
        <p:spPr>
          <a:xfrm flipH="false" flipV="false" rot="0">
            <a:off x="6721698" y="1392502"/>
            <a:ext cx="6977926" cy="2026258"/>
          </a:xfrm>
          <a:custGeom>
            <a:avLst/>
            <a:gdLst/>
            <a:ahLst/>
            <a:cxnLst/>
            <a:rect r="r" b="b" t="t" l="l"/>
            <a:pathLst>
              <a:path h="2026258" w="6977926">
                <a:moveTo>
                  <a:pt x="0" y="0"/>
                </a:moveTo>
                <a:lnTo>
                  <a:pt x="6977925" y="0"/>
                </a:lnTo>
                <a:lnTo>
                  <a:pt x="6977925" y="2026258"/>
                </a:lnTo>
                <a:lnTo>
                  <a:pt x="0" y="2026258"/>
                </a:lnTo>
                <a:lnTo>
                  <a:pt x="0" y="0"/>
                </a:lnTo>
                <a:close/>
              </a:path>
            </a:pathLst>
          </a:custGeom>
          <a:blipFill>
            <a:blip r:embed="rId7"/>
            <a:stretch>
              <a:fillRect l="0" t="0" r="0" b="0"/>
            </a:stretch>
          </a:blipFill>
        </p:spPr>
      </p:sp>
      <p:sp>
        <p:nvSpPr>
          <p:cNvPr name="Freeform 8" id="8"/>
          <p:cNvSpPr/>
          <p:nvPr/>
        </p:nvSpPr>
        <p:spPr>
          <a:xfrm flipH="false" flipV="false" rot="0">
            <a:off x="830420" y="1680062"/>
            <a:ext cx="5023224" cy="2933696"/>
          </a:xfrm>
          <a:custGeom>
            <a:avLst/>
            <a:gdLst/>
            <a:ahLst/>
            <a:cxnLst/>
            <a:rect r="r" b="b" t="t" l="l"/>
            <a:pathLst>
              <a:path h="2933696" w="5023224">
                <a:moveTo>
                  <a:pt x="0" y="0"/>
                </a:moveTo>
                <a:lnTo>
                  <a:pt x="5023223" y="0"/>
                </a:lnTo>
                <a:lnTo>
                  <a:pt x="5023223" y="2933696"/>
                </a:lnTo>
                <a:lnTo>
                  <a:pt x="0" y="2933696"/>
                </a:lnTo>
                <a:lnTo>
                  <a:pt x="0" y="0"/>
                </a:lnTo>
                <a:close/>
              </a:path>
            </a:pathLst>
          </a:custGeom>
          <a:blipFill>
            <a:blip r:embed="rId8"/>
            <a:stretch>
              <a:fillRect l="0" t="0" r="0" b="0"/>
            </a:stretch>
          </a:blipFill>
        </p:spPr>
      </p:sp>
      <p:sp>
        <p:nvSpPr>
          <p:cNvPr name="Freeform 9" id="9"/>
          <p:cNvSpPr/>
          <p:nvPr/>
        </p:nvSpPr>
        <p:spPr>
          <a:xfrm flipH="false" flipV="false" rot="0">
            <a:off x="1110057" y="6766074"/>
            <a:ext cx="4463950" cy="3337835"/>
          </a:xfrm>
          <a:custGeom>
            <a:avLst/>
            <a:gdLst/>
            <a:ahLst/>
            <a:cxnLst/>
            <a:rect r="r" b="b" t="t" l="l"/>
            <a:pathLst>
              <a:path h="3337835" w="4463950">
                <a:moveTo>
                  <a:pt x="0" y="0"/>
                </a:moveTo>
                <a:lnTo>
                  <a:pt x="4463950" y="0"/>
                </a:lnTo>
                <a:lnTo>
                  <a:pt x="4463950" y="3337836"/>
                </a:lnTo>
                <a:lnTo>
                  <a:pt x="0" y="3337836"/>
                </a:lnTo>
                <a:lnTo>
                  <a:pt x="0" y="0"/>
                </a:lnTo>
                <a:close/>
              </a:path>
            </a:pathLst>
          </a:custGeom>
          <a:blipFill>
            <a:blip r:embed="rId9"/>
            <a:stretch>
              <a:fillRect l="0" t="0" r="0" b="0"/>
            </a:stretch>
          </a:blipFill>
        </p:spPr>
      </p:sp>
      <p:sp>
        <p:nvSpPr>
          <p:cNvPr name="Freeform 10" id="10"/>
          <p:cNvSpPr/>
          <p:nvPr/>
        </p:nvSpPr>
        <p:spPr>
          <a:xfrm flipH="false" flipV="false" rot="0">
            <a:off x="6544521" y="3620536"/>
            <a:ext cx="10714779" cy="6483374"/>
          </a:xfrm>
          <a:custGeom>
            <a:avLst/>
            <a:gdLst/>
            <a:ahLst/>
            <a:cxnLst/>
            <a:rect r="r" b="b" t="t" l="l"/>
            <a:pathLst>
              <a:path h="6483374" w="10714779">
                <a:moveTo>
                  <a:pt x="0" y="0"/>
                </a:moveTo>
                <a:lnTo>
                  <a:pt x="10714779" y="0"/>
                </a:lnTo>
                <a:lnTo>
                  <a:pt x="10714779" y="6483374"/>
                </a:lnTo>
                <a:lnTo>
                  <a:pt x="0" y="6483374"/>
                </a:lnTo>
                <a:lnTo>
                  <a:pt x="0" y="0"/>
                </a:lnTo>
                <a:close/>
              </a:path>
            </a:pathLst>
          </a:custGeom>
          <a:blipFill>
            <a:blip r:embed="rId10"/>
            <a:stretch>
              <a:fillRect l="0" t="0" r="0" b="0"/>
            </a:stretch>
          </a:blipFill>
        </p:spPr>
      </p:sp>
      <p:sp>
        <p:nvSpPr>
          <p:cNvPr name="TextBox 11" id="11"/>
          <p:cNvSpPr txBox="true"/>
          <p:nvPr/>
        </p:nvSpPr>
        <p:spPr>
          <a:xfrm rot="0">
            <a:off x="2096098" y="316440"/>
            <a:ext cx="14095804"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SCENARIOS - BEST CASE</a:t>
            </a:r>
          </a:p>
        </p:txBody>
      </p:sp>
      <p:sp>
        <p:nvSpPr>
          <p:cNvPr name="TextBox 12" id="12"/>
          <p:cNvSpPr txBox="true"/>
          <p:nvPr/>
        </p:nvSpPr>
        <p:spPr>
          <a:xfrm rot="0">
            <a:off x="13784395" y="2413519"/>
            <a:ext cx="4333788" cy="385447"/>
          </a:xfrm>
          <a:prstGeom prst="rect">
            <a:avLst/>
          </a:prstGeom>
        </p:spPr>
        <p:txBody>
          <a:bodyPr anchor="t" rtlCol="false" tIns="0" lIns="0" bIns="0" rIns="0">
            <a:spAutoFit/>
          </a:bodyPr>
          <a:lstStyle/>
          <a:p>
            <a:pPr algn="ctr">
              <a:lnSpc>
                <a:spcPts val="2800"/>
              </a:lnSpc>
            </a:pPr>
            <a:r>
              <a:rPr lang="en-US" sz="2800">
                <a:solidFill>
                  <a:srgbClr val="91612F"/>
                </a:solidFill>
                <a:latin typeface="Linux Biolinum"/>
              </a:rPr>
              <a:t>Cost per engagement: </a:t>
            </a:r>
            <a:r>
              <a:rPr lang="en-US" sz="2800">
                <a:solidFill>
                  <a:srgbClr val="91612F"/>
                </a:solidFill>
                <a:latin typeface="Linux Biolinum Bold"/>
              </a:rPr>
              <a:t>0.027€</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825124" y="1912273"/>
            <a:ext cx="5033815" cy="2892125"/>
          </a:xfrm>
          <a:custGeom>
            <a:avLst/>
            <a:gdLst/>
            <a:ahLst/>
            <a:cxnLst/>
            <a:rect r="r" b="b" t="t" l="l"/>
            <a:pathLst>
              <a:path h="2892125" w="5033815">
                <a:moveTo>
                  <a:pt x="0" y="0"/>
                </a:moveTo>
                <a:lnTo>
                  <a:pt x="5033815" y="0"/>
                </a:lnTo>
                <a:lnTo>
                  <a:pt x="5033815" y="2892126"/>
                </a:lnTo>
                <a:lnTo>
                  <a:pt x="0" y="2892126"/>
                </a:lnTo>
                <a:lnTo>
                  <a:pt x="0" y="0"/>
                </a:lnTo>
                <a:close/>
              </a:path>
            </a:pathLst>
          </a:custGeom>
          <a:blipFill>
            <a:blip r:embed="rId6"/>
            <a:stretch>
              <a:fillRect l="0" t="0" r="0" b="0"/>
            </a:stretch>
          </a:blipFill>
        </p:spPr>
      </p:sp>
      <p:sp>
        <p:nvSpPr>
          <p:cNvPr name="Freeform 7" id="7"/>
          <p:cNvSpPr/>
          <p:nvPr/>
        </p:nvSpPr>
        <p:spPr>
          <a:xfrm flipH="false" flipV="false" rot="0">
            <a:off x="1197608" y="5038515"/>
            <a:ext cx="4288848" cy="1489728"/>
          </a:xfrm>
          <a:custGeom>
            <a:avLst/>
            <a:gdLst/>
            <a:ahLst/>
            <a:cxnLst/>
            <a:rect r="r" b="b" t="t" l="l"/>
            <a:pathLst>
              <a:path h="1489728" w="4288848">
                <a:moveTo>
                  <a:pt x="0" y="0"/>
                </a:moveTo>
                <a:lnTo>
                  <a:pt x="4288848" y="0"/>
                </a:lnTo>
                <a:lnTo>
                  <a:pt x="4288848" y="1489728"/>
                </a:lnTo>
                <a:lnTo>
                  <a:pt x="0" y="1489728"/>
                </a:lnTo>
                <a:lnTo>
                  <a:pt x="0" y="0"/>
                </a:lnTo>
                <a:close/>
              </a:path>
            </a:pathLst>
          </a:custGeom>
          <a:blipFill>
            <a:blip r:embed="rId7"/>
            <a:stretch>
              <a:fillRect l="0" t="0" r="0" b="0"/>
            </a:stretch>
          </a:blipFill>
        </p:spPr>
      </p:sp>
      <p:sp>
        <p:nvSpPr>
          <p:cNvPr name="Freeform 8" id="8"/>
          <p:cNvSpPr/>
          <p:nvPr/>
        </p:nvSpPr>
        <p:spPr>
          <a:xfrm flipH="false" flipV="false" rot="0">
            <a:off x="1060276" y="6750104"/>
            <a:ext cx="4563512" cy="3353806"/>
          </a:xfrm>
          <a:custGeom>
            <a:avLst/>
            <a:gdLst/>
            <a:ahLst/>
            <a:cxnLst/>
            <a:rect r="r" b="b" t="t" l="l"/>
            <a:pathLst>
              <a:path h="3353806" w="4563512">
                <a:moveTo>
                  <a:pt x="0" y="0"/>
                </a:moveTo>
                <a:lnTo>
                  <a:pt x="4563512" y="0"/>
                </a:lnTo>
                <a:lnTo>
                  <a:pt x="4563512" y="3353806"/>
                </a:lnTo>
                <a:lnTo>
                  <a:pt x="0" y="3353806"/>
                </a:lnTo>
                <a:lnTo>
                  <a:pt x="0" y="0"/>
                </a:lnTo>
                <a:close/>
              </a:path>
            </a:pathLst>
          </a:custGeom>
          <a:blipFill>
            <a:blip r:embed="rId8"/>
            <a:stretch>
              <a:fillRect l="0" t="0" r="0" b="0"/>
            </a:stretch>
          </a:blipFill>
        </p:spPr>
      </p:sp>
      <p:sp>
        <p:nvSpPr>
          <p:cNvPr name="Freeform 9" id="9"/>
          <p:cNvSpPr/>
          <p:nvPr/>
        </p:nvSpPr>
        <p:spPr>
          <a:xfrm flipH="false" flipV="false" rot="0">
            <a:off x="7086043" y="1481890"/>
            <a:ext cx="6455446" cy="1876446"/>
          </a:xfrm>
          <a:custGeom>
            <a:avLst/>
            <a:gdLst/>
            <a:ahLst/>
            <a:cxnLst/>
            <a:rect r="r" b="b" t="t" l="l"/>
            <a:pathLst>
              <a:path h="1876446" w="6455446">
                <a:moveTo>
                  <a:pt x="0" y="0"/>
                </a:moveTo>
                <a:lnTo>
                  <a:pt x="6455446" y="0"/>
                </a:lnTo>
                <a:lnTo>
                  <a:pt x="6455446" y="1876446"/>
                </a:lnTo>
                <a:lnTo>
                  <a:pt x="0" y="1876446"/>
                </a:lnTo>
                <a:lnTo>
                  <a:pt x="0" y="0"/>
                </a:lnTo>
                <a:close/>
              </a:path>
            </a:pathLst>
          </a:custGeom>
          <a:blipFill>
            <a:blip r:embed="rId9"/>
            <a:stretch>
              <a:fillRect l="0" t="0" r="0" b="0"/>
            </a:stretch>
          </a:blipFill>
        </p:spPr>
      </p:sp>
      <p:sp>
        <p:nvSpPr>
          <p:cNvPr name="Freeform 10" id="10"/>
          <p:cNvSpPr/>
          <p:nvPr/>
        </p:nvSpPr>
        <p:spPr>
          <a:xfrm flipH="false" flipV="false" rot="0">
            <a:off x="6327858" y="3514472"/>
            <a:ext cx="10931442" cy="6614474"/>
          </a:xfrm>
          <a:custGeom>
            <a:avLst/>
            <a:gdLst/>
            <a:ahLst/>
            <a:cxnLst/>
            <a:rect r="r" b="b" t="t" l="l"/>
            <a:pathLst>
              <a:path h="6614474" w="10931442">
                <a:moveTo>
                  <a:pt x="0" y="0"/>
                </a:moveTo>
                <a:lnTo>
                  <a:pt x="10931442" y="0"/>
                </a:lnTo>
                <a:lnTo>
                  <a:pt x="10931442" y="6614474"/>
                </a:lnTo>
                <a:lnTo>
                  <a:pt x="0" y="6614474"/>
                </a:lnTo>
                <a:lnTo>
                  <a:pt x="0" y="0"/>
                </a:lnTo>
                <a:close/>
              </a:path>
            </a:pathLst>
          </a:custGeom>
          <a:blipFill>
            <a:blip r:embed="rId10"/>
            <a:stretch>
              <a:fillRect l="0" t="0" r="0" b="0"/>
            </a:stretch>
          </a:blipFill>
        </p:spPr>
      </p:sp>
      <p:sp>
        <p:nvSpPr>
          <p:cNvPr name="TextBox 11" id="11"/>
          <p:cNvSpPr txBox="true"/>
          <p:nvPr/>
        </p:nvSpPr>
        <p:spPr>
          <a:xfrm rot="0">
            <a:off x="2096098" y="316440"/>
            <a:ext cx="14095804"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SCENARIOS - WORST CASE</a:t>
            </a:r>
          </a:p>
        </p:txBody>
      </p:sp>
      <p:sp>
        <p:nvSpPr>
          <p:cNvPr name="TextBox 12" id="12"/>
          <p:cNvSpPr txBox="true"/>
          <p:nvPr/>
        </p:nvSpPr>
        <p:spPr>
          <a:xfrm rot="0">
            <a:off x="13784395" y="2413519"/>
            <a:ext cx="4333788" cy="385447"/>
          </a:xfrm>
          <a:prstGeom prst="rect">
            <a:avLst/>
          </a:prstGeom>
        </p:spPr>
        <p:txBody>
          <a:bodyPr anchor="t" rtlCol="false" tIns="0" lIns="0" bIns="0" rIns="0">
            <a:spAutoFit/>
          </a:bodyPr>
          <a:lstStyle/>
          <a:p>
            <a:pPr algn="ctr">
              <a:lnSpc>
                <a:spcPts val="2800"/>
              </a:lnSpc>
            </a:pPr>
            <a:r>
              <a:rPr lang="en-US" sz="2800">
                <a:solidFill>
                  <a:srgbClr val="91612F"/>
                </a:solidFill>
                <a:latin typeface="Linux Biolinum"/>
              </a:rPr>
              <a:t>Cost per engagement: </a:t>
            </a:r>
            <a:r>
              <a:rPr lang="en-US" sz="2800">
                <a:solidFill>
                  <a:srgbClr val="91612F"/>
                </a:solidFill>
                <a:latin typeface="Linux Biolinum Bold"/>
              </a:rPr>
              <a:t>0.036€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3628336" y="-2739838"/>
            <a:ext cx="7537076" cy="7256937"/>
          </a:xfrm>
          <a:custGeom>
            <a:avLst/>
            <a:gdLst/>
            <a:ahLst/>
            <a:cxnLst/>
            <a:rect r="r" b="b" t="t" l="l"/>
            <a:pathLst>
              <a:path h="7256937" w="7537076">
                <a:moveTo>
                  <a:pt x="0" y="0"/>
                </a:moveTo>
                <a:lnTo>
                  <a:pt x="7537076" y="0"/>
                </a:lnTo>
                <a:lnTo>
                  <a:pt x="7537076" y="7256937"/>
                </a:lnTo>
                <a:lnTo>
                  <a:pt x="0" y="72569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3512936" y="7508813"/>
            <a:ext cx="7256937" cy="6987210"/>
          </a:xfrm>
          <a:custGeom>
            <a:avLst/>
            <a:gdLst/>
            <a:ahLst/>
            <a:cxnLst/>
            <a:rect r="r" b="b" t="t" l="l"/>
            <a:pathLst>
              <a:path h="6987210" w="7256937">
                <a:moveTo>
                  <a:pt x="0" y="0"/>
                </a:moveTo>
                <a:lnTo>
                  <a:pt x="7256937" y="0"/>
                </a:lnTo>
                <a:lnTo>
                  <a:pt x="7256937" y="6987209"/>
                </a:lnTo>
                <a:lnTo>
                  <a:pt x="0" y="69872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462758" y="3260891"/>
            <a:ext cx="15362483" cy="4161196"/>
          </a:xfrm>
          <a:prstGeom prst="rect">
            <a:avLst/>
          </a:prstGeom>
        </p:spPr>
        <p:txBody>
          <a:bodyPr anchor="t" rtlCol="false" tIns="0" lIns="0" bIns="0" rIns="0">
            <a:spAutoFit/>
          </a:bodyPr>
          <a:lstStyle/>
          <a:p>
            <a:pPr algn="ctr">
              <a:lnSpc>
                <a:spcPts val="16017"/>
              </a:lnSpc>
            </a:pPr>
            <a:r>
              <a:rPr lang="en-US" sz="16017">
                <a:solidFill>
                  <a:srgbClr val="91612F"/>
                </a:solidFill>
                <a:latin typeface="Linux Biolinum"/>
              </a:rPr>
              <a:t>EXTRA SCENARIOS</a:t>
            </a:r>
          </a:p>
        </p:txBody>
      </p:sp>
      <p:sp>
        <p:nvSpPr>
          <p:cNvPr name="Freeform 5" id="5"/>
          <p:cNvSpPr/>
          <p:nvPr/>
        </p:nvSpPr>
        <p:spPr>
          <a:xfrm flipH="true" flipV="false" rot="-10800000">
            <a:off x="-662519" y="4657168"/>
            <a:ext cx="1691219" cy="4627715"/>
          </a:xfrm>
          <a:custGeom>
            <a:avLst/>
            <a:gdLst/>
            <a:ahLst/>
            <a:cxnLst/>
            <a:rect r="r" b="b" t="t" l="l"/>
            <a:pathLst>
              <a:path h="4627715" w="1691219">
                <a:moveTo>
                  <a:pt x="1691219" y="0"/>
                </a:moveTo>
                <a:lnTo>
                  <a:pt x="0" y="0"/>
                </a:lnTo>
                <a:lnTo>
                  <a:pt x="0" y="4627715"/>
                </a:lnTo>
                <a:lnTo>
                  <a:pt x="1691219" y="4627715"/>
                </a:lnTo>
                <a:lnTo>
                  <a:pt x="1691219"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253844" y="7492036"/>
            <a:ext cx="4565087" cy="4498686"/>
          </a:xfrm>
          <a:custGeom>
            <a:avLst/>
            <a:gdLst/>
            <a:ahLst/>
            <a:cxnLst/>
            <a:rect r="r" b="b" t="t" l="l"/>
            <a:pathLst>
              <a:path h="4498686" w="4565087">
                <a:moveTo>
                  <a:pt x="0" y="0"/>
                </a:moveTo>
                <a:lnTo>
                  <a:pt x="4565088" y="0"/>
                </a:lnTo>
                <a:lnTo>
                  <a:pt x="4565088" y="4498686"/>
                </a:lnTo>
                <a:lnTo>
                  <a:pt x="0" y="449868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true" flipV="false" rot="0">
            <a:off x="17259300" y="1002117"/>
            <a:ext cx="1691219" cy="4627715"/>
          </a:xfrm>
          <a:custGeom>
            <a:avLst/>
            <a:gdLst/>
            <a:ahLst/>
            <a:cxnLst/>
            <a:rect r="r" b="b" t="t" l="l"/>
            <a:pathLst>
              <a:path h="4627715" w="1691219">
                <a:moveTo>
                  <a:pt x="1691219" y="0"/>
                </a:moveTo>
                <a:lnTo>
                  <a:pt x="0" y="0"/>
                </a:lnTo>
                <a:lnTo>
                  <a:pt x="0" y="4627715"/>
                </a:lnTo>
                <a:lnTo>
                  <a:pt x="1691219" y="4627715"/>
                </a:lnTo>
                <a:lnTo>
                  <a:pt x="1691219"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5197449" y="-1360712"/>
            <a:ext cx="4565087" cy="4498686"/>
          </a:xfrm>
          <a:custGeom>
            <a:avLst/>
            <a:gdLst/>
            <a:ahLst/>
            <a:cxnLst/>
            <a:rect r="r" b="b" t="t" l="l"/>
            <a:pathLst>
              <a:path h="4498686" w="4565087">
                <a:moveTo>
                  <a:pt x="0" y="0"/>
                </a:moveTo>
                <a:lnTo>
                  <a:pt x="4565087" y="0"/>
                </a:lnTo>
                <a:lnTo>
                  <a:pt x="4565087" y="4498685"/>
                </a:lnTo>
                <a:lnTo>
                  <a:pt x="0" y="449868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2395650" cy="2360804"/>
          </a:xfrm>
          <a:custGeom>
            <a:avLst/>
            <a:gdLst/>
            <a:ahLst/>
            <a:cxnLst/>
            <a:rect r="r" b="b" t="t" l="l"/>
            <a:pathLst>
              <a:path h="2360804" w="2395650">
                <a:moveTo>
                  <a:pt x="0" y="0"/>
                </a:moveTo>
                <a:lnTo>
                  <a:pt x="2395650" y="0"/>
                </a:lnTo>
                <a:lnTo>
                  <a:pt x="2395650" y="2360804"/>
                </a:lnTo>
                <a:lnTo>
                  <a:pt x="0" y="23608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064891" y="7925998"/>
            <a:ext cx="3508266" cy="3457236"/>
          </a:xfrm>
          <a:custGeom>
            <a:avLst/>
            <a:gdLst/>
            <a:ahLst/>
            <a:cxnLst/>
            <a:rect r="r" b="b" t="t" l="l"/>
            <a:pathLst>
              <a:path h="3457236" w="3508266">
                <a:moveTo>
                  <a:pt x="0" y="0"/>
                </a:moveTo>
                <a:lnTo>
                  <a:pt x="3508266" y="0"/>
                </a:lnTo>
                <a:lnTo>
                  <a:pt x="3508266" y="3457237"/>
                </a:lnTo>
                <a:lnTo>
                  <a:pt x="0" y="34572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67261" y="6933452"/>
            <a:ext cx="5593328" cy="1651363"/>
          </a:xfrm>
          <a:custGeom>
            <a:avLst/>
            <a:gdLst/>
            <a:ahLst/>
            <a:cxnLst/>
            <a:rect r="r" b="b" t="t" l="l"/>
            <a:pathLst>
              <a:path h="1651363" w="5593328">
                <a:moveTo>
                  <a:pt x="0" y="0"/>
                </a:moveTo>
                <a:lnTo>
                  <a:pt x="5593328" y="0"/>
                </a:lnTo>
                <a:lnTo>
                  <a:pt x="5593328" y="1651363"/>
                </a:lnTo>
                <a:lnTo>
                  <a:pt x="0" y="1651363"/>
                </a:lnTo>
                <a:lnTo>
                  <a:pt x="0" y="0"/>
                </a:lnTo>
                <a:close/>
              </a:path>
            </a:pathLst>
          </a:custGeom>
          <a:blipFill>
            <a:blip r:embed="rId6"/>
            <a:stretch>
              <a:fillRect l="0" t="0" r="0" b="0"/>
            </a:stretch>
          </a:blipFill>
        </p:spPr>
      </p:sp>
      <p:sp>
        <p:nvSpPr>
          <p:cNvPr name="Freeform 7" id="7"/>
          <p:cNvSpPr/>
          <p:nvPr/>
        </p:nvSpPr>
        <p:spPr>
          <a:xfrm flipH="false" flipV="false" rot="0">
            <a:off x="5845868" y="1518110"/>
            <a:ext cx="6793609" cy="4077555"/>
          </a:xfrm>
          <a:custGeom>
            <a:avLst/>
            <a:gdLst/>
            <a:ahLst/>
            <a:cxnLst/>
            <a:rect r="r" b="b" t="t" l="l"/>
            <a:pathLst>
              <a:path h="4077555" w="6793609">
                <a:moveTo>
                  <a:pt x="0" y="0"/>
                </a:moveTo>
                <a:lnTo>
                  <a:pt x="6793609" y="0"/>
                </a:lnTo>
                <a:lnTo>
                  <a:pt x="6793609" y="4077555"/>
                </a:lnTo>
                <a:lnTo>
                  <a:pt x="0" y="4077555"/>
                </a:lnTo>
                <a:lnTo>
                  <a:pt x="0" y="0"/>
                </a:lnTo>
                <a:close/>
              </a:path>
            </a:pathLst>
          </a:custGeom>
          <a:blipFill>
            <a:blip r:embed="rId7"/>
            <a:stretch>
              <a:fillRect l="0" t="0" r="0" b="0"/>
            </a:stretch>
          </a:blipFill>
        </p:spPr>
      </p:sp>
      <p:sp>
        <p:nvSpPr>
          <p:cNvPr name="Freeform 8" id="8"/>
          <p:cNvSpPr/>
          <p:nvPr/>
        </p:nvSpPr>
        <p:spPr>
          <a:xfrm flipH="false" flipV="false" rot="0">
            <a:off x="367261" y="3445956"/>
            <a:ext cx="5593328" cy="3291969"/>
          </a:xfrm>
          <a:custGeom>
            <a:avLst/>
            <a:gdLst/>
            <a:ahLst/>
            <a:cxnLst/>
            <a:rect r="r" b="b" t="t" l="l"/>
            <a:pathLst>
              <a:path h="3291969" w="5593328">
                <a:moveTo>
                  <a:pt x="0" y="0"/>
                </a:moveTo>
                <a:lnTo>
                  <a:pt x="5593328" y="0"/>
                </a:lnTo>
                <a:lnTo>
                  <a:pt x="5593328" y="3291969"/>
                </a:lnTo>
                <a:lnTo>
                  <a:pt x="0" y="3291969"/>
                </a:lnTo>
                <a:lnTo>
                  <a:pt x="0" y="0"/>
                </a:lnTo>
                <a:close/>
              </a:path>
            </a:pathLst>
          </a:custGeom>
          <a:blipFill>
            <a:blip r:embed="rId8"/>
            <a:stretch>
              <a:fillRect l="0" t="0" r="0" b="0"/>
            </a:stretch>
          </a:blipFill>
        </p:spPr>
      </p:sp>
      <p:sp>
        <p:nvSpPr>
          <p:cNvPr name="Freeform 9" id="9"/>
          <p:cNvSpPr/>
          <p:nvPr/>
        </p:nvSpPr>
        <p:spPr>
          <a:xfrm flipH="false" flipV="false" rot="0">
            <a:off x="12531607" y="3640632"/>
            <a:ext cx="5437726" cy="3166634"/>
          </a:xfrm>
          <a:custGeom>
            <a:avLst/>
            <a:gdLst/>
            <a:ahLst/>
            <a:cxnLst/>
            <a:rect r="r" b="b" t="t" l="l"/>
            <a:pathLst>
              <a:path h="3166634" w="5437726">
                <a:moveTo>
                  <a:pt x="0" y="0"/>
                </a:moveTo>
                <a:lnTo>
                  <a:pt x="5437727" y="0"/>
                </a:lnTo>
                <a:lnTo>
                  <a:pt x="5437727" y="3166634"/>
                </a:lnTo>
                <a:lnTo>
                  <a:pt x="0" y="3166634"/>
                </a:lnTo>
                <a:lnTo>
                  <a:pt x="0" y="0"/>
                </a:lnTo>
                <a:close/>
              </a:path>
            </a:pathLst>
          </a:custGeom>
          <a:blipFill>
            <a:blip r:embed="rId9"/>
            <a:stretch>
              <a:fillRect l="0" t="0" r="0" b="0"/>
            </a:stretch>
          </a:blipFill>
        </p:spPr>
      </p:sp>
      <p:sp>
        <p:nvSpPr>
          <p:cNvPr name="Freeform 10" id="10"/>
          <p:cNvSpPr/>
          <p:nvPr/>
        </p:nvSpPr>
        <p:spPr>
          <a:xfrm flipH="false" flipV="false" rot="0">
            <a:off x="12559289" y="7061295"/>
            <a:ext cx="5382364" cy="1588491"/>
          </a:xfrm>
          <a:custGeom>
            <a:avLst/>
            <a:gdLst/>
            <a:ahLst/>
            <a:cxnLst/>
            <a:rect r="r" b="b" t="t" l="l"/>
            <a:pathLst>
              <a:path h="1588491" w="5382364">
                <a:moveTo>
                  <a:pt x="0" y="0"/>
                </a:moveTo>
                <a:lnTo>
                  <a:pt x="5382364" y="0"/>
                </a:lnTo>
                <a:lnTo>
                  <a:pt x="5382364" y="1588491"/>
                </a:lnTo>
                <a:lnTo>
                  <a:pt x="0" y="1588491"/>
                </a:lnTo>
                <a:lnTo>
                  <a:pt x="0" y="0"/>
                </a:lnTo>
                <a:close/>
              </a:path>
            </a:pathLst>
          </a:custGeom>
          <a:blipFill>
            <a:blip r:embed="rId10"/>
            <a:stretch>
              <a:fillRect l="0" t="0" r="-226" b="0"/>
            </a:stretch>
          </a:blipFill>
        </p:spPr>
      </p:sp>
      <p:sp>
        <p:nvSpPr>
          <p:cNvPr name="Freeform 11" id="11"/>
          <p:cNvSpPr/>
          <p:nvPr/>
        </p:nvSpPr>
        <p:spPr>
          <a:xfrm flipH="false" flipV="false" rot="0">
            <a:off x="6017331" y="5847625"/>
            <a:ext cx="6310080" cy="3823018"/>
          </a:xfrm>
          <a:custGeom>
            <a:avLst/>
            <a:gdLst/>
            <a:ahLst/>
            <a:cxnLst/>
            <a:rect r="r" b="b" t="t" l="l"/>
            <a:pathLst>
              <a:path h="3823018" w="6310080">
                <a:moveTo>
                  <a:pt x="0" y="0"/>
                </a:moveTo>
                <a:lnTo>
                  <a:pt x="6310080" y="0"/>
                </a:lnTo>
                <a:lnTo>
                  <a:pt x="6310080" y="3823018"/>
                </a:lnTo>
                <a:lnTo>
                  <a:pt x="0" y="3823018"/>
                </a:lnTo>
                <a:lnTo>
                  <a:pt x="0" y="0"/>
                </a:lnTo>
                <a:close/>
              </a:path>
            </a:pathLst>
          </a:custGeom>
          <a:blipFill>
            <a:blip r:embed="rId11"/>
            <a:stretch>
              <a:fillRect l="0" t="0" r="0" b="0"/>
            </a:stretch>
          </a:blipFill>
        </p:spPr>
      </p:sp>
      <p:sp>
        <p:nvSpPr>
          <p:cNvPr name="TextBox 12" id="12"/>
          <p:cNvSpPr txBox="true"/>
          <p:nvPr/>
        </p:nvSpPr>
        <p:spPr>
          <a:xfrm rot="0">
            <a:off x="2096098" y="557363"/>
            <a:ext cx="14095804" cy="1076023"/>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SCENARIOS: Price Variation I</a:t>
            </a:r>
          </a:p>
        </p:txBody>
      </p:sp>
      <p:sp>
        <p:nvSpPr>
          <p:cNvPr name="TextBox 13" id="13"/>
          <p:cNvSpPr txBox="true"/>
          <p:nvPr/>
        </p:nvSpPr>
        <p:spPr>
          <a:xfrm rot="0">
            <a:off x="12327411" y="2781147"/>
            <a:ext cx="5967702" cy="664809"/>
          </a:xfrm>
          <a:prstGeom prst="rect">
            <a:avLst/>
          </a:prstGeom>
        </p:spPr>
        <p:txBody>
          <a:bodyPr anchor="t" rtlCol="false" tIns="0" lIns="0" bIns="0" rIns="0">
            <a:spAutoFit/>
          </a:bodyPr>
          <a:lstStyle/>
          <a:p>
            <a:pPr algn="ctr">
              <a:lnSpc>
                <a:spcPts val="4800"/>
              </a:lnSpc>
            </a:pPr>
            <a:r>
              <a:rPr lang="en-US" sz="4800">
                <a:solidFill>
                  <a:srgbClr val="CCA995"/>
                </a:solidFill>
                <a:latin typeface="Linux Biolinum"/>
              </a:rPr>
              <a:t>Increasing the price:</a:t>
            </a:r>
          </a:p>
        </p:txBody>
      </p:sp>
      <p:sp>
        <p:nvSpPr>
          <p:cNvPr name="TextBox 14" id="14"/>
          <p:cNvSpPr txBox="true"/>
          <p:nvPr/>
        </p:nvSpPr>
        <p:spPr>
          <a:xfrm rot="0">
            <a:off x="180074" y="2781147"/>
            <a:ext cx="5967702" cy="664809"/>
          </a:xfrm>
          <a:prstGeom prst="rect">
            <a:avLst/>
          </a:prstGeom>
        </p:spPr>
        <p:txBody>
          <a:bodyPr anchor="t" rtlCol="false" tIns="0" lIns="0" bIns="0" rIns="0">
            <a:spAutoFit/>
          </a:bodyPr>
          <a:lstStyle/>
          <a:p>
            <a:pPr algn="ctr">
              <a:lnSpc>
                <a:spcPts val="4800"/>
              </a:lnSpc>
            </a:pPr>
            <a:r>
              <a:rPr lang="en-US" sz="4800">
                <a:solidFill>
                  <a:srgbClr val="CCA995"/>
                </a:solidFill>
                <a:latin typeface="Linux Biolinum"/>
              </a:rPr>
              <a:t>Decreasing the price: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1269431" y="3412244"/>
            <a:ext cx="7136572" cy="4421207"/>
          </a:xfrm>
          <a:custGeom>
            <a:avLst/>
            <a:gdLst/>
            <a:ahLst/>
            <a:cxnLst/>
            <a:rect r="r" b="b" t="t" l="l"/>
            <a:pathLst>
              <a:path h="4421207" w="7136572">
                <a:moveTo>
                  <a:pt x="0" y="0"/>
                </a:moveTo>
                <a:lnTo>
                  <a:pt x="7136572" y="0"/>
                </a:lnTo>
                <a:lnTo>
                  <a:pt x="7136572" y="4421206"/>
                </a:lnTo>
                <a:lnTo>
                  <a:pt x="0" y="4421206"/>
                </a:lnTo>
                <a:lnTo>
                  <a:pt x="0" y="0"/>
                </a:lnTo>
                <a:close/>
              </a:path>
            </a:pathLst>
          </a:custGeom>
          <a:blipFill>
            <a:blip r:embed="rId6"/>
            <a:stretch>
              <a:fillRect l="-2182" t="0" r="-201" b="0"/>
            </a:stretch>
          </a:blipFill>
        </p:spPr>
      </p:sp>
      <p:sp>
        <p:nvSpPr>
          <p:cNvPr name="Freeform 7" id="7"/>
          <p:cNvSpPr/>
          <p:nvPr/>
        </p:nvSpPr>
        <p:spPr>
          <a:xfrm flipH="false" flipV="false" rot="0">
            <a:off x="211418" y="3412244"/>
            <a:ext cx="7157137" cy="4421207"/>
          </a:xfrm>
          <a:custGeom>
            <a:avLst/>
            <a:gdLst/>
            <a:ahLst/>
            <a:cxnLst/>
            <a:rect r="r" b="b" t="t" l="l"/>
            <a:pathLst>
              <a:path h="4421207" w="7157137">
                <a:moveTo>
                  <a:pt x="0" y="0"/>
                </a:moveTo>
                <a:lnTo>
                  <a:pt x="7157137" y="0"/>
                </a:lnTo>
                <a:lnTo>
                  <a:pt x="7157137" y="4421206"/>
                </a:lnTo>
                <a:lnTo>
                  <a:pt x="0" y="4421206"/>
                </a:lnTo>
                <a:lnTo>
                  <a:pt x="0" y="0"/>
                </a:lnTo>
                <a:close/>
              </a:path>
            </a:pathLst>
          </a:custGeom>
          <a:blipFill>
            <a:blip r:embed="rId7"/>
            <a:stretch>
              <a:fillRect l="-1699" t="-122" r="-516" b="0"/>
            </a:stretch>
          </a:blipFill>
        </p:spPr>
      </p:sp>
      <p:sp>
        <p:nvSpPr>
          <p:cNvPr name="Freeform 8" id="8"/>
          <p:cNvSpPr/>
          <p:nvPr/>
        </p:nvSpPr>
        <p:spPr>
          <a:xfrm flipH="false" flipV="false" rot="0">
            <a:off x="7503991" y="3487880"/>
            <a:ext cx="3630005" cy="4345570"/>
          </a:xfrm>
          <a:custGeom>
            <a:avLst/>
            <a:gdLst/>
            <a:ahLst/>
            <a:cxnLst/>
            <a:rect r="r" b="b" t="t" l="l"/>
            <a:pathLst>
              <a:path h="4345570" w="3630005">
                <a:moveTo>
                  <a:pt x="0" y="0"/>
                </a:moveTo>
                <a:lnTo>
                  <a:pt x="3630005" y="0"/>
                </a:lnTo>
                <a:lnTo>
                  <a:pt x="3630005" y="4345570"/>
                </a:lnTo>
                <a:lnTo>
                  <a:pt x="0" y="4345570"/>
                </a:lnTo>
                <a:lnTo>
                  <a:pt x="0" y="0"/>
                </a:lnTo>
                <a:close/>
              </a:path>
            </a:pathLst>
          </a:custGeom>
          <a:blipFill>
            <a:blip r:embed="rId8"/>
            <a:stretch>
              <a:fillRect l="0" t="0" r="0" b="0"/>
            </a:stretch>
          </a:blipFill>
        </p:spPr>
      </p:sp>
      <p:sp>
        <p:nvSpPr>
          <p:cNvPr name="TextBox 9" id="9"/>
          <p:cNvSpPr txBox="true"/>
          <p:nvPr/>
        </p:nvSpPr>
        <p:spPr>
          <a:xfrm rot="0">
            <a:off x="2096098" y="974522"/>
            <a:ext cx="14095804" cy="1076023"/>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SCENARIOS: Price Variation II</a:t>
            </a:r>
          </a:p>
        </p:txBody>
      </p:sp>
      <p:sp>
        <p:nvSpPr>
          <p:cNvPr name="TextBox 10" id="10"/>
          <p:cNvSpPr txBox="true"/>
          <p:nvPr/>
        </p:nvSpPr>
        <p:spPr>
          <a:xfrm rot="0">
            <a:off x="704991" y="2666640"/>
            <a:ext cx="5967702" cy="664809"/>
          </a:xfrm>
          <a:prstGeom prst="rect">
            <a:avLst/>
          </a:prstGeom>
        </p:spPr>
        <p:txBody>
          <a:bodyPr anchor="t" rtlCol="false" tIns="0" lIns="0" bIns="0" rIns="0">
            <a:spAutoFit/>
          </a:bodyPr>
          <a:lstStyle/>
          <a:p>
            <a:pPr algn="ctr">
              <a:lnSpc>
                <a:spcPts val="4800"/>
              </a:lnSpc>
            </a:pPr>
            <a:r>
              <a:rPr lang="en-US" sz="4800">
                <a:solidFill>
                  <a:srgbClr val="CCA995"/>
                </a:solidFill>
                <a:latin typeface="Linux Biolinum"/>
              </a:rPr>
              <a:t>Decreasing the price:</a:t>
            </a:r>
          </a:p>
        </p:txBody>
      </p:sp>
      <p:sp>
        <p:nvSpPr>
          <p:cNvPr name="TextBox 11" id="11"/>
          <p:cNvSpPr txBox="true"/>
          <p:nvPr/>
        </p:nvSpPr>
        <p:spPr>
          <a:xfrm rot="0">
            <a:off x="11961592" y="2666640"/>
            <a:ext cx="5967702" cy="664809"/>
          </a:xfrm>
          <a:prstGeom prst="rect">
            <a:avLst/>
          </a:prstGeom>
        </p:spPr>
        <p:txBody>
          <a:bodyPr anchor="t" rtlCol="false" tIns="0" lIns="0" bIns="0" rIns="0">
            <a:spAutoFit/>
          </a:bodyPr>
          <a:lstStyle/>
          <a:p>
            <a:pPr algn="ctr">
              <a:lnSpc>
                <a:spcPts val="4800"/>
              </a:lnSpc>
            </a:pPr>
            <a:r>
              <a:rPr lang="en-US" sz="4800">
                <a:solidFill>
                  <a:srgbClr val="CCA995"/>
                </a:solidFill>
                <a:latin typeface="Linux Biolinum"/>
              </a:rPr>
              <a:t>Incresing the price: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064891" y="7925998"/>
            <a:ext cx="3508266" cy="3457236"/>
          </a:xfrm>
          <a:custGeom>
            <a:avLst/>
            <a:gdLst/>
            <a:ahLst/>
            <a:cxnLst/>
            <a:rect r="r" b="b" t="t" l="l"/>
            <a:pathLst>
              <a:path h="3457236" w="3508266">
                <a:moveTo>
                  <a:pt x="0" y="0"/>
                </a:moveTo>
                <a:lnTo>
                  <a:pt x="3508266" y="0"/>
                </a:lnTo>
                <a:lnTo>
                  <a:pt x="3508266" y="3457237"/>
                </a:lnTo>
                <a:lnTo>
                  <a:pt x="0" y="34572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713217" y="2429653"/>
            <a:ext cx="12861567"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Our team</a:t>
            </a:r>
          </a:p>
        </p:txBody>
      </p:sp>
      <p:grpSp>
        <p:nvGrpSpPr>
          <p:cNvPr name="Group 7" id="7"/>
          <p:cNvGrpSpPr/>
          <p:nvPr/>
        </p:nvGrpSpPr>
        <p:grpSpPr>
          <a:xfrm rot="0">
            <a:off x="2220708" y="6314545"/>
            <a:ext cx="3306074" cy="1284079"/>
            <a:chOff x="0" y="0"/>
            <a:chExt cx="4408098" cy="1712105"/>
          </a:xfrm>
        </p:grpSpPr>
        <p:sp>
          <p:nvSpPr>
            <p:cNvPr name="TextBox 8" id="8"/>
            <p:cNvSpPr txBox="true"/>
            <p:nvPr/>
          </p:nvSpPr>
          <p:spPr>
            <a:xfrm rot="0">
              <a:off x="0" y="38100"/>
              <a:ext cx="4408098" cy="466668"/>
            </a:xfrm>
            <a:prstGeom prst="rect">
              <a:avLst/>
            </a:prstGeom>
          </p:spPr>
          <p:txBody>
            <a:bodyPr anchor="t" rtlCol="false" tIns="0" lIns="0" bIns="0" rIns="0">
              <a:spAutoFit/>
            </a:bodyPr>
            <a:lstStyle/>
            <a:p>
              <a:pPr>
                <a:lnSpc>
                  <a:spcPts val="2500"/>
                </a:lnSpc>
              </a:pPr>
              <a:r>
                <a:rPr lang="en-US" sz="2500" spc="125">
                  <a:solidFill>
                    <a:srgbClr val="91612F"/>
                  </a:solidFill>
                  <a:latin typeface="Linux Biolinum"/>
                </a:rPr>
                <a:t>CEO</a:t>
              </a:r>
            </a:p>
          </p:txBody>
        </p:sp>
        <p:sp>
          <p:nvSpPr>
            <p:cNvPr name="TextBox 9" id="9"/>
            <p:cNvSpPr txBox="true"/>
            <p:nvPr/>
          </p:nvSpPr>
          <p:spPr>
            <a:xfrm rot="0">
              <a:off x="0" y="663217"/>
              <a:ext cx="4408098" cy="449792"/>
            </a:xfrm>
            <a:prstGeom prst="rect">
              <a:avLst/>
            </a:prstGeom>
          </p:spPr>
          <p:txBody>
            <a:bodyPr anchor="t" rtlCol="false" tIns="0" lIns="0" bIns="0" rIns="0">
              <a:spAutoFit/>
            </a:bodyPr>
            <a:lstStyle/>
            <a:p>
              <a:pPr>
                <a:lnSpc>
                  <a:spcPts val="2800"/>
                </a:lnSpc>
              </a:pPr>
              <a:r>
                <a:rPr lang="en-US" sz="2000">
                  <a:solidFill>
                    <a:srgbClr val="C46E28"/>
                  </a:solidFill>
                  <a:latin typeface="Assistant Regular"/>
                </a:rPr>
                <a:t>Data Science Engineer</a:t>
              </a:r>
            </a:p>
          </p:txBody>
        </p:sp>
        <p:sp>
          <p:nvSpPr>
            <p:cNvPr name="TextBox 10" id="10"/>
            <p:cNvSpPr txBox="true"/>
            <p:nvPr/>
          </p:nvSpPr>
          <p:spPr>
            <a:xfrm rot="0">
              <a:off x="0" y="1271457"/>
              <a:ext cx="4408098" cy="440649"/>
            </a:xfrm>
            <a:prstGeom prst="rect">
              <a:avLst/>
            </a:prstGeom>
          </p:spPr>
          <p:txBody>
            <a:bodyPr anchor="t" rtlCol="false" tIns="0" lIns="0" bIns="0" rIns="0">
              <a:spAutoFit/>
            </a:bodyPr>
            <a:lstStyle/>
            <a:p>
              <a:pPr>
                <a:lnSpc>
                  <a:spcPts val="2800"/>
                </a:lnSpc>
              </a:pPr>
            </a:p>
          </p:txBody>
        </p:sp>
      </p:grpSp>
      <p:sp>
        <p:nvSpPr>
          <p:cNvPr name="Freeform 11" id="11"/>
          <p:cNvSpPr/>
          <p:nvPr/>
        </p:nvSpPr>
        <p:spPr>
          <a:xfrm flipH="true" flipV="false" rot="5400000">
            <a:off x="2619493" y="4718470"/>
            <a:ext cx="459346" cy="1256916"/>
          </a:xfrm>
          <a:custGeom>
            <a:avLst/>
            <a:gdLst/>
            <a:ahLst/>
            <a:cxnLst/>
            <a:rect r="r" b="b" t="t" l="l"/>
            <a:pathLst>
              <a:path h="1256916" w="459346">
                <a:moveTo>
                  <a:pt x="459346" y="0"/>
                </a:moveTo>
                <a:lnTo>
                  <a:pt x="0" y="0"/>
                </a:lnTo>
                <a:lnTo>
                  <a:pt x="0" y="1256917"/>
                </a:lnTo>
                <a:lnTo>
                  <a:pt x="459346" y="1256917"/>
                </a:lnTo>
                <a:lnTo>
                  <a:pt x="4593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2220708" y="4805074"/>
            <a:ext cx="3340848" cy="1425575"/>
          </a:xfrm>
          <a:prstGeom prst="rect">
            <a:avLst/>
          </a:prstGeom>
        </p:spPr>
        <p:txBody>
          <a:bodyPr anchor="t" rtlCol="false" tIns="0" lIns="0" bIns="0" rIns="0">
            <a:spAutoFit/>
          </a:bodyPr>
          <a:lstStyle/>
          <a:p>
            <a:pPr>
              <a:lnSpc>
                <a:spcPts val="5499"/>
              </a:lnSpc>
            </a:pPr>
            <a:r>
              <a:rPr lang="en-US" sz="5499">
                <a:solidFill>
                  <a:srgbClr val="91612F"/>
                </a:solidFill>
                <a:latin typeface="Linux Biolinum"/>
              </a:rPr>
              <a:t>David Pérez</a:t>
            </a:r>
          </a:p>
        </p:txBody>
      </p:sp>
      <p:grpSp>
        <p:nvGrpSpPr>
          <p:cNvPr name="Group 13" id="13"/>
          <p:cNvGrpSpPr/>
          <p:nvPr/>
        </p:nvGrpSpPr>
        <p:grpSpPr>
          <a:xfrm rot="0">
            <a:off x="5803152" y="6314545"/>
            <a:ext cx="3306074" cy="1284079"/>
            <a:chOff x="0" y="0"/>
            <a:chExt cx="4408098" cy="1712105"/>
          </a:xfrm>
        </p:grpSpPr>
        <p:sp>
          <p:nvSpPr>
            <p:cNvPr name="TextBox 14" id="14"/>
            <p:cNvSpPr txBox="true"/>
            <p:nvPr/>
          </p:nvSpPr>
          <p:spPr>
            <a:xfrm rot="0">
              <a:off x="0" y="38100"/>
              <a:ext cx="4408098" cy="466668"/>
            </a:xfrm>
            <a:prstGeom prst="rect">
              <a:avLst/>
            </a:prstGeom>
          </p:spPr>
          <p:txBody>
            <a:bodyPr anchor="t" rtlCol="false" tIns="0" lIns="0" bIns="0" rIns="0">
              <a:spAutoFit/>
            </a:bodyPr>
            <a:lstStyle/>
            <a:p>
              <a:pPr>
                <a:lnSpc>
                  <a:spcPts val="2500"/>
                </a:lnSpc>
              </a:pPr>
              <a:r>
                <a:rPr lang="en-US" sz="2500" spc="125">
                  <a:solidFill>
                    <a:srgbClr val="91612F"/>
                  </a:solidFill>
                  <a:latin typeface="Linux Biolinum"/>
                </a:rPr>
                <a:t>CFO</a:t>
              </a:r>
            </a:p>
          </p:txBody>
        </p:sp>
        <p:sp>
          <p:nvSpPr>
            <p:cNvPr name="TextBox 15" id="15"/>
            <p:cNvSpPr txBox="true"/>
            <p:nvPr/>
          </p:nvSpPr>
          <p:spPr>
            <a:xfrm rot="0">
              <a:off x="0" y="663217"/>
              <a:ext cx="4408098" cy="449792"/>
            </a:xfrm>
            <a:prstGeom prst="rect">
              <a:avLst/>
            </a:prstGeom>
          </p:spPr>
          <p:txBody>
            <a:bodyPr anchor="t" rtlCol="false" tIns="0" lIns="0" bIns="0" rIns="0">
              <a:spAutoFit/>
            </a:bodyPr>
            <a:lstStyle/>
            <a:p>
              <a:pPr>
                <a:lnSpc>
                  <a:spcPts val="2800"/>
                </a:lnSpc>
              </a:pPr>
              <a:r>
                <a:rPr lang="en-US" sz="2000">
                  <a:solidFill>
                    <a:srgbClr val="C46E28"/>
                  </a:solidFill>
                  <a:latin typeface="Assistant Regular"/>
                </a:rPr>
                <a:t>Computer Engineer</a:t>
              </a:r>
            </a:p>
          </p:txBody>
        </p:sp>
        <p:sp>
          <p:nvSpPr>
            <p:cNvPr name="TextBox 16" id="16"/>
            <p:cNvSpPr txBox="true"/>
            <p:nvPr/>
          </p:nvSpPr>
          <p:spPr>
            <a:xfrm rot="0">
              <a:off x="0" y="1271457"/>
              <a:ext cx="4408098" cy="440649"/>
            </a:xfrm>
            <a:prstGeom prst="rect">
              <a:avLst/>
            </a:prstGeom>
          </p:spPr>
          <p:txBody>
            <a:bodyPr anchor="t" rtlCol="false" tIns="0" lIns="0" bIns="0" rIns="0">
              <a:spAutoFit/>
            </a:bodyPr>
            <a:lstStyle/>
            <a:p>
              <a:pPr>
                <a:lnSpc>
                  <a:spcPts val="2800"/>
                </a:lnSpc>
              </a:pPr>
            </a:p>
          </p:txBody>
        </p:sp>
      </p:grpSp>
      <p:sp>
        <p:nvSpPr>
          <p:cNvPr name="Freeform 17" id="17"/>
          <p:cNvSpPr/>
          <p:nvPr/>
        </p:nvSpPr>
        <p:spPr>
          <a:xfrm flipH="true" flipV="false" rot="5400000">
            <a:off x="6201937" y="4718470"/>
            <a:ext cx="459346" cy="1256916"/>
          </a:xfrm>
          <a:custGeom>
            <a:avLst/>
            <a:gdLst/>
            <a:ahLst/>
            <a:cxnLst/>
            <a:rect r="r" b="b" t="t" l="l"/>
            <a:pathLst>
              <a:path h="1256916" w="459346">
                <a:moveTo>
                  <a:pt x="459346" y="0"/>
                </a:moveTo>
                <a:lnTo>
                  <a:pt x="0" y="0"/>
                </a:lnTo>
                <a:lnTo>
                  <a:pt x="0" y="1256917"/>
                </a:lnTo>
                <a:lnTo>
                  <a:pt x="459346" y="1256917"/>
                </a:lnTo>
                <a:lnTo>
                  <a:pt x="4593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5803152" y="4805074"/>
            <a:ext cx="3340848" cy="1425575"/>
          </a:xfrm>
          <a:prstGeom prst="rect">
            <a:avLst/>
          </a:prstGeom>
        </p:spPr>
        <p:txBody>
          <a:bodyPr anchor="t" rtlCol="false" tIns="0" lIns="0" bIns="0" rIns="0">
            <a:spAutoFit/>
          </a:bodyPr>
          <a:lstStyle/>
          <a:p>
            <a:pPr>
              <a:lnSpc>
                <a:spcPts val="5499"/>
              </a:lnSpc>
            </a:pPr>
            <a:r>
              <a:rPr lang="en-US" sz="5499">
                <a:solidFill>
                  <a:srgbClr val="91612F"/>
                </a:solidFill>
                <a:latin typeface="Linux Biolinum"/>
              </a:rPr>
              <a:t>Federico</a:t>
            </a:r>
          </a:p>
          <a:p>
            <a:pPr>
              <a:lnSpc>
                <a:spcPts val="5499"/>
              </a:lnSpc>
            </a:pPr>
            <a:r>
              <a:rPr lang="en-US" sz="5499">
                <a:solidFill>
                  <a:srgbClr val="91612F"/>
                </a:solidFill>
                <a:latin typeface="Linux Biolinum"/>
              </a:rPr>
              <a:t>Falcone</a:t>
            </a:r>
          </a:p>
        </p:txBody>
      </p:sp>
      <p:grpSp>
        <p:nvGrpSpPr>
          <p:cNvPr name="Group 19" id="19"/>
          <p:cNvGrpSpPr/>
          <p:nvPr/>
        </p:nvGrpSpPr>
        <p:grpSpPr>
          <a:xfrm rot="0">
            <a:off x="9382125" y="6314545"/>
            <a:ext cx="3306074" cy="1284079"/>
            <a:chOff x="0" y="0"/>
            <a:chExt cx="4408098" cy="1712105"/>
          </a:xfrm>
        </p:grpSpPr>
        <p:sp>
          <p:nvSpPr>
            <p:cNvPr name="TextBox 20" id="20"/>
            <p:cNvSpPr txBox="true"/>
            <p:nvPr/>
          </p:nvSpPr>
          <p:spPr>
            <a:xfrm rot="0">
              <a:off x="0" y="38100"/>
              <a:ext cx="4408098" cy="466668"/>
            </a:xfrm>
            <a:prstGeom prst="rect">
              <a:avLst/>
            </a:prstGeom>
          </p:spPr>
          <p:txBody>
            <a:bodyPr anchor="t" rtlCol="false" tIns="0" lIns="0" bIns="0" rIns="0">
              <a:spAutoFit/>
            </a:bodyPr>
            <a:lstStyle/>
            <a:p>
              <a:pPr>
                <a:lnSpc>
                  <a:spcPts val="2500"/>
                </a:lnSpc>
              </a:pPr>
              <a:r>
                <a:rPr lang="en-US" sz="2500" spc="125">
                  <a:solidFill>
                    <a:srgbClr val="91612F"/>
                  </a:solidFill>
                  <a:latin typeface="Linux Biolinum"/>
                </a:rPr>
                <a:t>CEO</a:t>
              </a:r>
            </a:p>
          </p:txBody>
        </p:sp>
        <p:sp>
          <p:nvSpPr>
            <p:cNvPr name="TextBox 21" id="21"/>
            <p:cNvSpPr txBox="true"/>
            <p:nvPr/>
          </p:nvSpPr>
          <p:spPr>
            <a:xfrm rot="0">
              <a:off x="0" y="663217"/>
              <a:ext cx="4408098" cy="449792"/>
            </a:xfrm>
            <a:prstGeom prst="rect">
              <a:avLst/>
            </a:prstGeom>
          </p:spPr>
          <p:txBody>
            <a:bodyPr anchor="t" rtlCol="false" tIns="0" lIns="0" bIns="0" rIns="0">
              <a:spAutoFit/>
            </a:bodyPr>
            <a:lstStyle/>
            <a:p>
              <a:pPr>
                <a:lnSpc>
                  <a:spcPts val="2800"/>
                </a:lnSpc>
              </a:pPr>
              <a:r>
                <a:rPr lang="en-US" sz="2000">
                  <a:solidFill>
                    <a:srgbClr val="C46E28"/>
                  </a:solidFill>
                  <a:latin typeface="Assistant Regular"/>
                </a:rPr>
                <a:t>Data Science Engineer</a:t>
              </a:r>
            </a:p>
          </p:txBody>
        </p:sp>
        <p:sp>
          <p:nvSpPr>
            <p:cNvPr name="TextBox 22" id="22"/>
            <p:cNvSpPr txBox="true"/>
            <p:nvPr/>
          </p:nvSpPr>
          <p:spPr>
            <a:xfrm rot="0">
              <a:off x="0" y="1271457"/>
              <a:ext cx="4408098" cy="440649"/>
            </a:xfrm>
            <a:prstGeom prst="rect">
              <a:avLst/>
            </a:prstGeom>
          </p:spPr>
          <p:txBody>
            <a:bodyPr anchor="t" rtlCol="false" tIns="0" lIns="0" bIns="0" rIns="0">
              <a:spAutoFit/>
            </a:bodyPr>
            <a:lstStyle/>
            <a:p>
              <a:pPr>
                <a:lnSpc>
                  <a:spcPts val="2800"/>
                </a:lnSpc>
              </a:pPr>
            </a:p>
          </p:txBody>
        </p:sp>
      </p:grpSp>
      <p:sp>
        <p:nvSpPr>
          <p:cNvPr name="Freeform 23" id="23"/>
          <p:cNvSpPr/>
          <p:nvPr/>
        </p:nvSpPr>
        <p:spPr>
          <a:xfrm flipH="true" flipV="false" rot="5400000">
            <a:off x="9780910" y="4718470"/>
            <a:ext cx="459346" cy="1256916"/>
          </a:xfrm>
          <a:custGeom>
            <a:avLst/>
            <a:gdLst/>
            <a:ahLst/>
            <a:cxnLst/>
            <a:rect r="r" b="b" t="t" l="l"/>
            <a:pathLst>
              <a:path h="1256916" w="459346">
                <a:moveTo>
                  <a:pt x="459346" y="0"/>
                </a:moveTo>
                <a:lnTo>
                  <a:pt x="0" y="0"/>
                </a:lnTo>
                <a:lnTo>
                  <a:pt x="0" y="1256917"/>
                </a:lnTo>
                <a:lnTo>
                  <a:pt x="459346" y="1256917"/>
                </a:lnTo>
                <a:lnTo>
                  <a:pt x="4593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4" id="24"/>
          <p:cNvSpPr txBox="true"/>
          <p:nvPr/>
        </p:nvSpPr>
        <p:spPr>
          <a:xfrm rot="0">
            <a:off x="9382125" y="4805074"/>
            <a:ext cx="3340848" cy="2120900"/>
          </a:xfrm>
          <a:prstGeom prst="rect">
            <a:avLst/>
          </a:prstGeom>
        </p:spPr>
        <p:txBody>
          <a:bodyPr anchor="t" rtlCol="false" tIns="0" lIns="0" bIns="0" rIns="0">
            <a:spAutoFit/>
          </a:bodyPr>
          <a:lstStyle/>
          <a:p>
            <a:pPr>
              <a:lnSpc>
                <a:spcPts val="5499"/>
              </a:lnSpc>
            </a:pPr>
            <a:r>
              <a:rPr lang="en-US" sz="5499">
                <a:solidFill>
                  <a:srgbClr val="91612F"/>
                </a:solidFill>
                <a:latin typeface="Linux Biolinum"/>
              </a:rPr>
              <a:t>Guillem </a:t>
            </a:r>
          </a:p>
          <a:p>
            <a:pPr>
              <a:lnSpc>
                <a:spcPts val="5499"/>
              </a:lnSpc>
            </a:pPr>
            <a:r>
              <a:rPr lang="en-US" sz="5499">
                <a:solidFill>
                  <a:srgbClr val="91612F"/>
                </a:solidFill>
                <a:latin typeface="Linux Biolinum"/>
              </a:rPr>
              <a:t>Escriba</a:t>
            </a:r>
          </a:p>
          <a:p>
            <a:pPr>
              <a:lnSpc>
                <a:spcPts val="5499"/>
              </a:lnSpc>
            </a:pPr>
          </a:p>
        </p:txBody>
      </p:sp>
      <p:grpSp>
        <p:nvGrpSpPr>
          <p:cNvPr name="Group 25" id="25"/>
          <p:cNvGrpSpPr/>
          <p:nvPr/>
        </p:nvGrpSpPr>
        <p:grpSpPr>
          <a:xfrm rot="0">
            <a:off x="13275019" y="6314545"/>
            <a:ext cx="3306074" cy="1284079"/>
            <a:chOff x="0" y="0"/>
            <a:chExt cx="4408098" cy="1712105"/>
          </a:xfrm>
        </p:grpSpPr>
        <p:sp>
          <p:nvSpPr>
            <p:cNvPr name="TextBox 26" id="26"/>
            <p:cNvSpPr txBox="true"/>
            <p:nvPr/>
          </p:nvSpPr>
          <p:spPr>
            <a:xfrm rot="0">
              <a:off x="0" y="38100"/>
              <a:ext cx="4408098" cy="466668"/>
            </a:xfrm>
            <a:prstGeom prst="rect">
              <a:avLst/>
            </a:prstGeom>
          </p:spPr>
          <p:txBody>
            <a:bodyPr anchor="t" rtlCol="false" tIns="0" lIns="0" bIns="0" rIns="0">
              <a:spAutoFit/>
            </a:bodyPr>
            <a:lstStyle/>
            <a:p>
              <a:pPr>
                <a:lnSpc>
                  <a:spcPts val="2500"/>
                </a:lnSpc>
              </a:pPr>
              <a:r>
                <a:rPr lang="en-US" sz="2500" spc="125">
                  <a:solidFill>
                    <a:srgbClr val="91612F"/>
                  </a:solidFill>
                  <a:latin typeface="Linux Biolinum"/>
                </a:rPr>
                <a:t>GENERAL MANAGER</a:t>
              </a:r>
            </a:p>
          </p:txBody>
        </p:sp>
        <p:sp>
          <p:nvSpPr>
            <p:cNvPr name="TextBox 27" id="27"/>
            <p:cNvSpPr txBox="true"/>
            <p:nvPr/>
          </p:nvSpPr>
          <p:spPr>
            <a:xfrm rot="0">
              <a:off x="0" y="663217"/>
              <a:ext cx="4408098" cy="449792"/>
            </a:xfrm>
            <a:prstGeom prst="rect">
              <a:avLst/>
            </a:prstGeom>
          </p:spPr>
          <p:txBody>
            <a:bodyPr anchor="t" rtlCol="false" tIns="0" lIns="0" bIns="0" rIns="0">
              <a:spAutoFit/>
            </a:bodyPr>
            <a:lstStyle/>
            <a:p>
              <a:pPr>
                <a:lnSpc>
                  <a:spcPts val="2800"/>
                </a:lnSpc>
              </a:pPr>
              <a:r>
                <a:rPr lang="en-US" sz="2000">
                  <a:solidFill>
                    <a:srgbClr val="C46E28"/>
                  </a:solidFill>
                  <a:latin typeface="Assistant Regular"/>
                </a:rPr>
                <a:t>Audiovisual Engineer</a:t>
              </a:r>
            </a:p>
          </p:txBody>
        </p:sp>
        <p:sp>
          <p:nvSpPr>
            <p:cNvPr name="TextBox 28" id="28"/>
            <p:cNvSpPr txBox="true"/>
            <p:nvPr/>
          </p:nvSpPr>
          <p:spPr>
            <a:xfrm rot="0">
              <a:off x="0" y="1271457"/>
              <a:ext cx="4408098" cy="440649"/>
            </a:xfrm>
            <a:prstGeom prst="rect">
              <a:avLst/>
            </a:prstGeom>
          </p:spPr>
          <p:txBody>
            <a:bodyPr anchor="t" rtlCol="false" tIns="0" lIns="0" bIns="0" rIns="0">
              <a:spAutoFit/>
            </a:bodyPr>
            <a:lstStyle/>
            <a:p>
              <a:pPr>
                <a:lnSpc>
                  <a:spcPts val="2800"/>
                </a:lnSpc>
              </a:pPr>
            </a:p>
          </p:txBody>
        </p:sp>
      </p:grpSp>
      <p:sp>
        <p:nvSpPr>
          <p:cNvPr name="Freeform 29" id="29"/>
          <p:cNvSpPr/>
          <p:nvPr/>
        </p:nvSpPr>
        <p:spPr>
          <a:xfrm flipH="true" flipV="false" rot="5400000">
            <a:off x="13673804" y="4718470"/>
            <a:ext cx="459346" cy="1256916"/>
          </a:xfrm>
          <a:custGeom>
            <a:avLst/>
            <a:gdLst/>
            <a:ahLst/>
            <a:cxnLst/>
            <a:rect r="r" b="b" t="t" l="l"/>
            <a:pathLst>
              <a:path h="1256916" w="459346">
                <a:moveTo>
                  <a:pt x="459346" y="0"/>
                </a:moveTo>
                <a:lnTo>
                  <a:pt x="0" y="0"/>
                </a:lnTo>
                <a:lnTo>
                  <a:pt x="0" y="1256917"/>
                </a:lnTo>
                <a:lnTo>
                  <a:pt x="459346" y="1256917"/>
                </a:lnTo>
                <a:lnTo>
                  <a:pt x="4593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0" id="30"/>
          <p:cNvSpPr txBox="true"/>
          <p:nvPr/>
        </p:nvSpPr>
        <p:spPr>
          <a:xfrm rot="0">
            <a:off x="13275019" y="4805074"/>
            <a:ext cx="2985679" cy="1425575"/>
          </a:xfrm>
          <a:prstGeom prst="rect">
            <a:avLst/>
          </a:prstGeom>
        </p:spPr>
        <p:txBody>
          <a:bodyPr anchor="t" rtlCol="false" tIns="0" lIns="0" bIns="0" rIns="0">
            <a:spAutoFit/>
          </a:bodyPr>
          <a:lstStyle/>
          <a:p>
            <a:pPr>
              <a:lnSpc>
                <a:spcPts val="5499"/>
              </a:lnSpc>
            </a:pPr>
            <a:r>
              <a:rPr lang="en-US" sz="5499">
                <a:solidFill>
                  <a:srgbClr val="91612F"/>
                </a:solidFill>
                <a:latin typeface="Linux Biolinum"/>
              </a:rPr>
              <a:t>Oriol Soler</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2395650" cy="2360804"/>
          </a:xfrm>
          <a:custGeom>
            <a:avLst/>
            <a:gdLst/>
            <a:ahLst/>
            <a:cxnLst/>
            <a:rect r="r" b="b" t="t" l="l"/>
            <a:pathLst>
              <a:path h="2360804" w="2395650">
                <a:moveTo>
                  <a:pt x="0" y="0"/>
                </a:moveTo>
                <a:lnTo>
                  <a:pt x="2395650" y="0"/>
                </a:lnTo>
                <a:lnTo>
                  <a:pt x="2395650" y="2360804"/>
                </a:lnTo>
                <a:lnTo>
                  <a:pt x="0" y="23608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064891" y="7925998"/>
            <a:ext cx="3508266" cy="3457236"/>
          </a:xfrm>
          <a:custGeom>
            <a:avLst/>
            <a:gdLst/>
            <a:ahLst/>
            <a:cxnLst/>
            <a:rect r="r" b="b" t="t" l="l"/>
            <a:pathLst>
              <a:path h="3457236" w="3508266">
                <a:moveTo>
                  <a:pt x="0" y="0"/>
                </a:moveTo>
                <a:lnTo>
                  <a:pt x="3508266" y="0"/>
                </a:lnTo>
                <a:lnTo>
                  <a:pt x="3508266" y="3457237"/>
                </a:lnTo>
                <a:lnTo>
                  <a:pt x="0" y="34572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20249" y="3784628"/>
            <a:ext cx="6417411" cy="2717743"/>
          </a:xfrm>
          <a:custGeom>
            <a:avLst/>
            <a:gdLst/>
            <a:ahLst/>
            <a:cxnLst/>
            <a:rect r="r" b="b" t="t" l="l"/>
            <a:pathLst>
              <a:path h="2717743" w="6417411">
                <a:moveTo>
                  <a:pt x="0" y="0"/>
                </a:moveTo>
                <a:lnTo>
                  <a:pt x="6417411" y="0"/>
                </a:lnTo>
                <a:lnTo>
                  <a:pt x="6417411" y="2717744"/>
                </a:lnTo>
                <a:lnTo>
                  <a:pt x="0" y="2717744"/>
                </a:lnTo>
                <a:lnTo>
                  <a:pt x="0" y="0"/>
                </a:lnTo>
                <a:close/>
              </a:path>
            </a:pathLst>
          </a:custGeom>
          <a:blipFill>
            <a:blip r:embed="rId6"/>
            <a:stretch>
              <a:fillRect l="0" t="0" r="0" b="0"/>
            </a:stretch>
          </a:blipFill>
        </p:spPr>
      </p:sp>
      <p:sp>
        <p:nvSpPr>
          <p:cNvPr name="Freeform 7" id="7"/>
          <p:cNvSpPr/>
          <p:nvPr/>
        </p:nvSpPr>
        <p:spPr>
          <a:xfrm flipH="false" flipV="false" rot="0">
            <a:off x="220249" y="6845272"/>
            <a:ext cx="6417411" cy="1934898"/>
          </a:xfrm>
          <a:custGeom>
            <a:avLst/>
            <a:gdLst/>
            <a:ahLst/>
            <a:cxnLst/>
            <a:rect r="r" b="b" t="t" l="l"/>
            <a:pathLst>
              <a:path h="1934898" w="6417411">
                <a:moveTo>
                  <a:pt x="0" y="0"/>
                </a:moveTo>
                <a:lnTo>
                  <a:pt x="6417411" y="0"/>
                </a:lnTo>
                <a:lnTo>
                  <a:pt x="6417411" y="1934898"/>
                </a:lnTo>
                <a:lnTo>
                  <a:pt x="0" y="1934898"/>
                </a:lnTo>
                <a:lnTo>
                  <a:pt x="0" y="0"/>
                </a:lnTo>
                <a:close/>
              </a:path>
            </a:pathLst>
          </a:custGeom>
          <a:blipFill>
            <a:blip r:embed="rId7"/>
            <a:stretch>
              <a:fillRect l="0" t="0" r="0" b="0"/>
            </a:stretch>
          </a:blipFill>
        </p:spPr>
      </p:sp>
      <p:sp>
        <p:nvSpPr>
          <p:cNvPr name="Freeform 8" id="8"/>
          <p:cNvSpPr/>
          <p:nvPr/>
        </p:nvSpPr>
        <p:spPr>
          <a:xfrm flipH="false" flipV="false" rot="0">
            <a:off x="11736737" y="3767082"/>
            <a:ext cx="6417411" cy="2735290"/>
          </a:xfrm>
          <a:custGeom>
            <a:avLst/>
            <a:gdLst/>
            <a:ahLst/>
            <a:cxnLst/>
            <a:rect r="r" b="b" t="t" l="l"/>
            <a:pathLst>
              <a:path h="2735290" w="6417411">
                <a:moveTo>
                  <a:pt x="0" y="0"/>
                </a:moveTo>
                <a:lnTo>
                  <a:pt x="6417411" y="0"/>
                </a:lnTo>
                <a:lnTo>
                  <a:pt x="6417411" y="2735290"/>
                </a:lnTo>
                <a:lnTo>
                  <a:pt x="0" y="2735290"/>
                </a:lnTo>
                <a:lnTo>
                  <a:pt x="0" y="0"/>
                </a:lnTo>
                <a:close/>
              </a:path>
            </a:pathLst>
          </a:custGeom>
          <a:blipFill>
            <a:blip r:embed="rId8"/>
            <a:stretch>
              <a:fillRect l="0" t="0" r="0" b="0"/>
            </a:stretch>
          </a:blipFill>
        </p:spPr>
      </p:sp>
      <p:sp>
        <p:nvSpPr>
          <p:cNvPr name="Freeform 9" id="9"/>
          <p:cNvSpPr/>
          <p:nvPr/>
        </p:nvSpPr>
        <p:spPr>
          <a:xfrm flipH="false" flipV="false" rot="0">
            <a:off x="11776777" y="6826222"/>
            <a:ext cx="6417411" cy="1890164"/>
          </a:xfrm>
          <a:custGeom>
            <a:avLst/>
            <a:gdLst/>
            <a:ahLst/>
            <a:cxnLst/>
            <a:rect r="r" b="b" t="t" l="l"/>
            <a:pathLst>
              <a:path h="1890164" w="6417411">
                <a:moveTo>
                  <a:pt x="0" y="0"/>
                </a:moveTo>
                <a:lnTo>
                  <a:pt x="6417412" y="0"/>
                </a:lnTo>
                <a:lnTo>
                  <a:pt x="6417412" y="1890164"/>
                </a:lnTo>
                <a:lnTo>
                  <a:pt x="0" y="1890164"/>
                </a:lnTo>
                <a:lnTo>
                  <a:pt x="0" y="0"/>
                </a:lnTo>
                <a:close/>
              </a:path>
            </a:pathLst>
          </a:custGeom>
          <a:blipFill>
            <a:blip r:embed="rId9"/>
            <a:stretch>
              <a:fillRect l="0" t="0" r="0" b="0"/>
            </a:stretch>
          </a:blipFill>
        </p:spPr>
      </p:sp>
      <p:sp>
        <p:nvSpPr>
          <p:cNvPr name="Freeform 10" id="10"/>
          <p:cNvSpPr/>
          <p:nvPr/>
        </p:nvSpPr>
        <p:spPr>
          <a:xfrm flipH="false" flipV="false" rot="0">
            <a:off x="6766854" y="4068547"/>
            <a:ext cx="4969883" cy="4385191"/>
          </a:xfrm>
          <a:custGeom>
            <a:avLst/>
            <a:gdLst/>
            <a:ahLst/>
            <a:cxnLst/>
            <a:rect r="r" b="b" t="t" l="l"/>
            <a:pathLst>
              <a:path h="4385191" w="4969883">
                <a:moveTo>
                  <a:pt x="0" y="0"/>
                </a:moveTo>
                <a:lnTo>
                  <a:pt x="4969883" y="0"/>
                </a:lnTo>
                <a:lnTo>
                  <a:pt x="4969883" y="4385191"/>
                </a:lnTo>
                <a:lnTo>
                  <a:pt x="0" y="4385191"/>
                </a:lnTo>
                <a:lnTo>
                  <a:pt x="0" y="0"/>
                </a:lnTo>
                <a:close/>
              </a:path>
            </a:pathLst>
          </a:custGeom>
          <a:blipFill>
            <a:blip r:embed="rId10"/>
            <a:stretch>
              <a:fillRect l="0" t="0" r="0" b="0"/>
            </a:stretch>
          </a:blipFill>
        </p:spPr>
      </p:sp>
      <p:sp>
        <p:nvSpPr>
          <p:cNvPr name="TextBox 11" id="11"/>
          <p:cNvSpPr txBox="true"/>
          <p:nvPr/>
        </p:nvSpPr>
        <p:spPr>
          <a:xfrm rot="0">
            <a:off x="2091922" y="793252"/>
            <a:ext cx="14854023" cy="1076023"/>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SCENARIOS: Marketing expenses I</a:t>
            </a:r>
          </a:p>
        </p:txBody>
      </p:sp>
      <p:sp>
        <p:nvSpPr>
          <p:cNvPr name="TextBox 12" id="12"/>
          <p:cNvSpPr txBox="true"/>
          <p:nvPr/>
        </p:nvSpPr>
        <p:spPr>
          <a:xfrm rot="0">
            <a:off x="12001632" y="2781147"/>
            <a:ext cx="5967702" cy="664809"/>
          </a:xfrm>
          <a:prstGeom prst="rect">
            <a:avLst/>
          </a:prstGeom>
        </p:spPr>
        <p:txBody>
          <a:bodyPr anchor="t" rtlCol="false" tIns="0" lIns="0" bIns="0" rIns="0">
            <a:spAutoFit/>
          </a:bodyPr>
          <a:lstStyle/>
          <a:p>
            <a:pPr algn="ctr">
              <a:lnSpc>
                <a:spcPts val="4800"/>
              </a:lnSpc>
            </a:pPr>
            <a:r>
              <a:rPr lang="en-US" sz="4800">
                <a:solidFill>
                  <a:srgbClr val="CCA995"/>
                </a:solidFill>
                <a:latin typeface="Linux Biolinum"/>
              </a:rPr>
              <a:t>Decreasing expenses:</a:t>
            </a:r>
          </a:p>
        </p:txBody>
      </p:sp>
      <p:sp>
        <p:nvSpPr>
          <p:cNvPr name="TextBox 13" id="13"/>
          <p:cNvSpPr txBox="true"/>
          <p:nvPr/>
        </p:nvSpPr>
        <p:spPr>
          <a:xfrm rot="0">
            <a:off x="445103" y="2781147"/>
            <a:ext cx="5967702" cy="664809"/>
          </a:xfrm>
          <a:prstGeom prst="rect">
            <a:avLst/>
          </a:prstGeom>
        </p:spPr>
        <p:txBody>
          <a:bodyPr anchor="t" rtlCol="false" tIns="0" lIns="0" bIns="0" rIns="0">
            <a:spAutoFit/>
          </a:bodyPr>
          <a:lstStyle/>
          <a:p>
            <a:pPr algn="ctr">
              <a:lnSpc>
                <a:spcPts val="4800"/>
              </a:lnSpc>
            </a:pPr>
            <a:r>
              <a:rPr lang="en-US" sz="4800">
                <a:solidFill>
                  <a:srgbClr val="CCA995"/>
                </a:solidFill>
                <a:latin typeface="Linux Biolinum"/>
              </a:rPr>
              <a:t>Increasing expenses: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1156646" y="3497680"/>
            <a:ext cx="7154004" cy="4328795"/>
          </a:xfrm>
          <a:custGeom>
            <a:avLst/>
            <a:gdLst/>
            <a:ahLst/>
            <a:cxnLst/>
            <a:rect r="r" b="b" t="t" l="l"/>
            <a:pathLst>
              <a:path h="4328795" w="7154004">
                <a:moveTo>
                  <a:pt x="0" y="0"/>
                </a:moveTo>
                <a:lnTo>
                  <a:pt x="7154004" y="0"/>
                </a:lnTo>
                <a:lnTo>
                  <a:pt x="7154004" y="4328795"/>
                </a:lnTo>
                <a:lnTo>
                  <a:pt x="0" y="4328795"/>
                </a:lnTo>
                <a:lnTo>
                  <a:pt x="0" y="0"/>
                </a:lnTo>
                <a:close/>
              </a:path>
            </a:pathLst>
          </a:custGeom>
          <a:blipFill>
            <a:blip r:embed="rId6"/>
            <a:stretch>
              <a:fillRect l="0" t="0" r="0" b="0"/>
            </a:stretch>
          </a:blipFill>
        </p:spPr>
      </p:sp>
      <p:sp>
        <p:nvSpPr>
          <p:cNvPr name="Freeform 7" id="7"/>
          <p:cNvSpPr/>
          <p:nvPr/>
        </p:nvSpPr>
        <p:spPr>
          <a:xfrm flipH="false" flipV="false" rot="0">
            <a:off x="7400512" y="3497680"/>
            <a:ext cx="3756134" cy="4328795"/>
          </a:xfrm>
          <a:custGeom>
            <a:avLst/>
            <a:gdLst/>
            <a:ahLst/>
            <a:cxnLst/>
            <a:rect r="r" b="b" t="t" l="l"/>
            <a:pathLst>
              <a:path h="4328795" w="3756134">
                <a:moveTo>
                  <a:pt x="0" y="0"/>
                </a:moveTo>
                <a:lnTo>
                  <a:pt x="3756134" y="0"/>
                </a:lnTo>
                <a:lnTo>
                  <a:pt x="3756134" y="4328795"/>
                </a:lnTo>
                <a:lnTo>
                  <a:pt x="0" y="4328795"/>
                </a:lnTo>
                <a:lnTo>
                  <a:pt x="0" y="0"/>
                </a:lnTo>
                <a:close/>
              </a:path>
            </a:pathLst>
          </a:custGeom>
          <a:blipFill>
            <a:blip r:embed="rId7"/>
            <a:stretch>
              <a:fillRect l="-2332" t="0" r="-2332" b="0"/>
            </a:stretch>
          </a:blipFill>
        </p:spPr>
      </p:sp>
      <p:sp>
        <p:nvSpPr>
          <p:cNvPr name="Freeform 8" id="8"/>
          <p:cNvSpPr/>
          <p:nvPr/>
        </p:nvSpPr>
        <p:spPr>
          <a:xfrm flipH="false" flipV="false" rot="0">
            <a:off x="0" y="3497680"/>
            <a:ext cx="7103419" cy="4328795"/>
          </a:xfrm>
          <a:custGeom>
            <a:avLst/>
            <a:gdLst/>
            <a:ahLst/>
            <a:cxnLst/>
            <a:rect r="r" b="b" t="t" l="l"/>
            <a:pathLst>
              <a:path h="4328795" w="7103419">
                <a:moveTo>
                  <a:pt x="0" y="0"/>
                </a:moveTo>
                <a:lnTo>
                  <a:pt x="7103419" y="0"/>
                </a:lnTo>
                <a:lnTo>
                  <a:pt x="7103419" y="4328795"/>
                </a:lnTo>
                <a:lnTo>
                  <a:pt x="0" y="4328795"/>
                </a:lnTo>
                <a:lnTo>
                  <a:pt x="0" y="0"/>
                </a:lnTo>
                <a:close/>
              </a:path>
            </a:pathLst>
          </a:custGeom>
          <a:blipFill>
            <a:blip r:embed="rId8"/>
            <a:stretch>
              <a:fillRect l="0" t="0" r="0" b="0"/>
            </a:stretch>
          </a:blipFill>
        </p:spPr>
      </p:sp>
      <p:sp>
        <p:nvSpPr>
          <p:cNvPr name="TextBox 9" id="9"/>
          <p:cNvSpPr txBox="true"/>
          <p:nvPr/>
        </p:nvSpPr>
        <p:spPr>
          <a:xfrm rot="0">
            <a:off x="1891982" y="1162050"/>
            <a:ext cx="15135571" cy="1076023"/>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SCENARIOS: Marketing expenses II</a:t>
            </a:r>
          </a:p>
        </p:txBody>
      </p:sp>
      <p:sp>
        <p:nvSpPr>
          <p:cNvPr name="TextBox 10" id="10"/>
          <p:cNvSpPr txBox="true"/>
          <p:nvPr/>
        </p:nvSpPr>
        <p:spPr>
          <a:xfrm rot="0">
            <a:off x="12001632" y="2781147"/>
            <a:ext cx="5967702" cy="664809"/>
          </a:xfrm>
          <a:prstGeom prst="rect">
            <a:avLst/>
          </a:prstGeom>
        </p:spPr>
        <p:txBody>
          <a:bodyPr anchor="t" rtlCol="false" tIns="0" lIns="0" bIns="0" rIns="0">
            <a:spAutoFit/>
          </a:bodyPr>
          <a:lstStyle/>
          <a:p>
            <a:pPr algn="ctr">
              <a:lnSpc>
                <a:spcPts val="4800"/>
              </a:lnSpc>
            </a:pPr>
            <a:r>
              <a:rPr lang="en-US" sz="4800">
                <a:solidFill>
                  <a:srgbClr val="CCA995"/>
                </a:solidFill>
                <a:latin typeface="Linux Biolinum"/>
              </a:rPr>
              <a:t>Decreasing expenses:</a:t>
            </a:r>
          </a:p>
        </p:txBody>
      </p:sp>
      <p:sp>
        <p:nvSpPr>
          <p:cNvPr name="TextBox 11" id="11"/>
          <p:cNvSpPr txBox="true"/>
          <p:nvPr/>
        </p:nvSpPr>
        <p:spPr>
          <a:xfrm rot="0">
            <a:off x="445103" y="2781147"/>
            <a:ext cx="5967702" cy="664809"/>
          </a:xfrm>
          <a:prstGeom prst="rect">
            <a:avLst/>
          </a:prstGeom>
        </p:spPr>
        <p:txBody>
          <a:bodyPr anchor="t" rtlCol="false" tIns="0" lIns="0" bIns="0" rIns="0">
            <a:spAutoFit/>
          </a:bodyPr>
          <a:lstStyle/>
          <a:p>
            <a:pPr algn="ctr">
              <a:lnSpc>
                <a:spcPts val="4800"/>
              </a:lnSpc>
            </a:pPr>
            <a:r>
              <a:rPr lang="en-US" sz="4800">
                <a:solidFill>
                  <a:srgbClr val="CCA995"/>
                </a:solidFill>
                <a:latin typeface="Linux Biolinum"/>
              </a:rPr>
              <a:t>Increasing expenses: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2395650" cy="2360804"/>
          </a:xfrm>
          <a:custGeom>
            <a:avLst/>
            <a:gdLst/>
            <a:ahLst/>
            <a:cxnLst/>
            <a:rect r="r" b="b" t="t" l="l"/>
            <a:pathLst>
              <a:path h="2360804" w="2395650">
                <a:moveTo>
                  <a:pt x="0" y="0"/>
                </a:moveTo>
                <a:lnTo>
                  <a:pt x="2395650" y="0"/>
                </a:lnTo>
                <a:lnTo>
                  <a:pt x="2395650" y="2360804"/>
                </a:lnTo>
                <a:lnTo>
                  <a:pt x="0" y="23608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064891" y="7925998"/>
            <a:ext cx="3508266" cy="3457236"/>
          </a:xfrm>
          <a:custGeom>
            <a:avLst/>
            <a:gdLst/>
            <a:ahLst/>
            <a:cxnLst/>
            <a:rect r="r" b="b" t="t" l="l"/>
            <a:pathLst>
              <a:path h="3457236" w="3508266">
                <a:moveTo>
                  <a:pt x="0" y="0"/>
                </a:moveTo>
                <a:lnTo>
                  <a:pt x="3508266" y="0"/>
                </a:lnTo>
                <a:lnTo>
                  <a:pt x="3508266" y="3457237"/>
                </a:lnTo>
                <a:lnTo>
                  <a:pt x="0" y="34572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89935" y="4611823"/>
            <a:ext cx="5951243" cy="3522347"/>
          </a:xfrm>
          <a:custGeom>
            <a:avLst/>
            <a:gdLst/>
            <a:ahLst/>
            <a:cxnLst/>
            <a:rect r="r" b="b" t="t" l="l"/>
            <a:pathLst>
              <a:path h="3522347" w="5951243">
                <a:moveTo>
                  <a:pt x="0" y="0"/>
                </a:moveTo>
                <a:lnTo>
                  <a:pt x="5951243" y="0"/>
                </a:lnTo>
                <a:lnTo>
                  <a:pt x="5951243" y="3522347"/>
                </a:lnTo>
                <a:lnTo>
                  <a:pt x="0" y="3522347"/>
                </a:lnTo>
                <a:lnTo>
                  <a:pt x="0" y="0"/>
                </a:lnTo>
                <a:close/>
              </a:path>
            </a:pathLst>
          </a:custGeom>
          <a:blipFill>
            <a:blip r:embed="rId6"/>
            <a:stretch>
              <a:fillRect l="0" t="0" r="0" b="0"/>
            </a:stretch>
          </a:blipFill>
        </p:spPr>
      </p:sp>
      <p:sp>
        <p:nvSpPr>
          <p:cNvPr name="Freeform 7" id="7"/>
          <p:cNvSpPr/>
          <p:nvPr/>
        </p:nvSpPr>
        <p:spPr>
          <a:xfrm flipH="false" flipV="false" rot="0">
            <a:off x="89935" y="1869275"/>
            <a:ext cx="5951243" cy="2543388"/>
          </a:xfrm>
          <a:custGeom>
            <a:avLst/>
            <a:gdLst/>
            <a:ahLst/>
            <a:cxnLst/>
            <a:rect r="r" b="b" t="t" l="l"/>
            <a:pathLst>
              <a:path h="2543388" w="5951243">
                <a:moveTo>
                  <a:pt x="0" y="0"/>
                </a:moveTo>
                <a:lnTo>
                  <a:pt x="5951243" y="0"/>
                </a:lnTo>
                <a:lnTo>
                  <a:pt x="5951243" y="2543389"/>
                </a:lnTo>
                <a:lnTo>
                  <a:pt x="0" y="2543389"/>
                </a:lnTo>
                <a:lnTo>
                  <a:pt x="0" y="0"/>
                </a:lnTo>
                <a:close/>
              </a:path>
            </a:pathLst>
          </a:custGeom>
          <a:blipFill>
            <a:blip r:embed="rId7"/>
            <a:stretch>
              <a:fillRect l="0" t="0" r="0" b="0"/>
            </a:stretch>
          </a:blipFill>
        </p:spPr>
      </p:sp>
      <p:sp>
        <p:nvSpPr>
          <p:cNvPr name="Freeform 8" id="8"/>
          <p:cNvSpPr/>
          <p:nvPr/>
        </p:nvSpPr>
        <p:spPr>
          <a:xfrm flipH="false" flipV="false" rot="0">
            <a:off x="89935" y="8206202"/>
            <a:ext cx="5951243" cy="1777516"/>
          </a:xfrm>
          <a:custGeom>
            <a:avLst/>
            <a:gdLst/>
            <a:ahLst/>
            <a:cxnLst/>
            <a:rect r="r" b="b" t="t" l="l"/>
            <a:pathLst>
              <a:path h="1777516" w="5951243">
                <a:moveTo>
                  <a:pt x="0" y="0"/>
                </a:moveTo>
                <a:lnTo>
                  <a:pt x="5951243" y="0"/>
                </a:lnTo>
                <a:lnTo>
                  <a:pt x="5951243" y="1777516"/>
                </a:lnTo>
                <a:lnTo>
                  <a:pt x="0" y="1777516"/>
                </a:lnTo>
                <a:lnTo>
                  <a:pt x="0" y="0"/>
                </a:lnTo>
                <a:close/>
              </a:path>
            </a:pathLst>
          </a:custGeom>
          <a:blipFill>
            <a:blip r:embed="rId8"/>
            <a:stretch>
              <a:fillRect l="0" t="0" r="0" b="0"/>
            </a:stretch>
          </a:blipFill>
        </p:spPr>
      </p:sp>
      <p:sp>
        <p:nvSpPr>
          <p:cNvPr name="Freeform 9" id="9"/>
          <p:cNvSpPr/>
          <p:nvPr/>
        </p:nvSpPr>
        <p:spPr>
          <a:xfrm flipH="false" flipV="false" rot="0">
            <a:off x="6377718" y="1633387"/>
            <a:ext cx="5844424" cy="4174822"/>
          </a:xfrm>
          <a:custGeom>
            <a:avLst/>
            <a:gdLst/>
            <a:ahLst/>
            <a:cxnLst/>
            <a:rect r="r" b="b" t="t" l="l"/>
            <a:pathLst>
              <a:path h="4174822" w="5844424">
                <a:moveTo>
                  <a:pt x="0" y="0"/>
                </a:moveTo>
                <a:lnTo>
                  <a:pt x="5844425" y="0"/>
                </a:lnTo>
                <a:lnTo>
                  <a:pt x="5844425" y="4174822"/>
                </a:lnTo>
                <a:lnTo>
                  <a:pt x="0" y="4174822"/>
                </a:lnTo>
                <a:lnTo>
                  <a:pt x="0" y="0"/>
                </a:lnTo>
                <a:close/>
              </a:path>
            </a:pathLst>
          </a:custGeom>
          <a:blipFill>
            <a:blip r:embed="rId9"/>
            <a:stretch>
              <a:fillRect l="0" t="-2818" r="0" b="-2818"/>
            </a:stretch>
          </a:blipFill>
        </p:spPr>
      </p:sp>
      <p:sp>
        <p:nvSpPr>
          <p:cNvPr name="Freeform 10" id="10"/>
          <p:cNvSpPr/>
          <p:nvPr/>
        </p:nvSpPr>
        <p:spPr>
          <a:xfrm flipH="false" flipV="false" rot="0">
            <a:off x="12555518" y="1633387"/>
            <a:ext cx="5263507" cy="4174822"/>
          </a:xfrm>
          <a:custGeom>
            <a:avLst/>
            <a:gdLst/>
            <a:ahLst/>
            <a:cxnLst/>
            <a:rect r="r" b="b" t="t" l="l"/>
            <a:pathLst>
              <a:path h="4174822" w="5263507">
                <a:moveTo>
                  <a:pt x="0" y="0"/>
                </a:moveTo>
                <a:lnTo>
                  <a:pt x="5263506" y="0"/>
                </a:lnTo>
                <a:lnTo>
                  <a:pt x="5263506" y="4174822"/>
                </a:lnTo>
                <a:lnTo>
                  <a:pt x="0" y="4174822"/>
                </a:lnTo>
                <a:lnTo>
                  <a:pt x="0" y="0"/>
                </a:lnTo>
                <a:close/>
              </a:path>
            </a:pathLst>
          </a:custGeom>
          <a:blipFill>
            <a:blip r:embed="rId10"/>
            <a:stretch>
              <a:fillRect l="0" t="-3559" r="0" b="-3559"/>
            </a:stretch>
          </a:blipFill>
        </p:spPr>
      </p:sp>
      <p:sp>
        <p:nvSpPr>
          <p:cNvPr name="Freeform 11" id="11"/>
          <p:cNvSpPr/>
          <p:nvPr/>
        </p:nvSpPr>
        <p:spPr>
          <a:xfrm flipH="false" flipV="false" rot="0">
            <a:off x="6377718" y="6001231"/>
            <a:ext cx="7780764" cy="3982488"/>
          </a:xfrm>
          <a:custGeom>
            <a:avLst/>
            <a:gdLst/>
            <a:ahLst/>
            <a:cxnLst/>
            <a:rect r="r" b="b" t="t" l="l"/>
            <a:pathLst>
              <a:path h="3982488" w="7780764">
                <a:moveTo>
                  <a:pt x="0" y="0"/>
                </a:moveTo>
                <a:lnTo>
                  <a:pt x="7780764" y="0"/>
                </a:lnTo>
                <a:lnTo>
                  <a:pt x="7780764" y="3982487"/>
                </a:lnTo>
                <a:lnTo>
                  <a:pt x="0" y="3982487"/>
                </a:lnTo>
                <a:lnTo>
                  <a:pt x="0" y="0"/>
                </a:lnTo>
                <a:close/>
              </a:path>
            </a:pathLst>
          </a:custGeom>
          <a:blipFill>
            <a:blip r:embed="rId11"/>
            <a:stretch>
              <a:fillRect l="0" t="0" r="0" b="0"/>
            </a:stretch>
          </a:blipFill>
        </p:spPr>
      </p:sp>
      <p:sp>
        <p:nvSpPr>
          <p:cNvPr name="TextBox 12" id="12"/>
          <p:cNvSpPr txBox="true"/>
          <p:nvPr/>
        </p:nvSpPr>
        <p:spPr>
          <a:xfrm rot="0">
            <a:off x="2031264" y="557363"/>
            <a:ext cx="14854023" cy="1076023"/>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SCENARIOS: Improved case I</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83962" y="3247015"/>
            <a:ext cx="8721442" cy="5277231"/>
          </a:xfrm>
          <a:custGeom>
            <a:avLst/>
            <a:gdLst/>
            <a:ahLst/>
            <a:cxnLst/>
            <a:rect r="r" b="b" t="t" l="l"/>
            <a:pathLst>
              <a:path h="5277231" w="8721442">
                <a:moveTo>
                  <a:pt x="0" y="0"/>
                </a:moveTo>
                <a:lnTo>
                  <a:pt x="8721442" y="0"/>
                </a:lnTo>
                <a:lnTo>
                  <a:pt x="8721442" y="5277232"/>
                </a:lnTo>
                <a:lnTo>
                  <a:pt x="0" y="5277232"/>
                </a:lnTo>
                <a:lnTo>
                  <a:pt x="0" y="0"/>
                </a:lnTo>
                <a:close/>
              </a:path>
            </a:pathLst>
          </a:custGeom>
          <a:blipFill>
            <a:blip r:embed="rId6"/>
            <a:stretch>
              <a:fillRect l="0" t="0" r="0" b="0"/>
            </a:stretch>
          </a:blipFill>
        </p:spPr>
      </p:sp>
      <p:sp>
        <p:nvSpPr>
          <p:cNvPr name="Freeform 7" id="7"/>
          <p:cNvSpPr/>
          <p:nvPr/>
        </p:nvSpPr>
        <p:spPr>
          <a:xfrm flipH="false" flipV="false" rot="0">
            <a:off x="9428835" y="3219456"/>
            <a:ext cx="8871520" cy="5332350"/>
          </a:xfrm>
          <a:custGeom>
            <a:avLst/>
            <a:gdLst/>
            <a:ahLst/>
            <a:cxnLst/>
            <a:rect r="r" b="b" t="t" l="l"/>
            <a:pathLst>
              <a:path h="5332350" w="8871520">
                <a:moveTo>
                  <a:pt x="0" y="0"/>
                </a:moveTo>
                <a:lnTo>
                  <a:pt x="8871520" y="0"/>
                </a:lnTo>
                <a:lnTo>
                  <a:pt x="8871520" y="5332350"/>
                </a:lnTo>
                <a:lnTo>
                  <a:pt x="0" y="5332350"/>
                </a:lnTo>
                <a:lnTo>
                  <a:pt x="0" y="0"/>
                </a:lnTo>
                <a:close/>
              </a:path>
            </a:pathLst>
          </a:custGeom>
          <a:blipFill>
            <a:blip r:embed="rId7"/>
            <a:stretch>
              <a:fillRect l="0" t="0" r="0" b="0"/>
            </a:stretch>
          </a:blipFill>
        </p:spPr>
      </p:sp>
      <p:sp>
        <p:nvSpPr>
          <p:cNvPr name="TextBox 8" id="8"/>
          <p:cNvSpPr txBox="true"/>
          <p:nvPr/>
        </p:nvSpPr>
        <p:spPr>
          <a:xfrm rot="0">
            <a:off x="1778393" y="1370439"/>
            <a:ext cx="14854023" cy="1076023"/>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SCENARIOS: Improved case II</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2043424" y="-4540127"/>
            <a:ext cx="7256937" cy="6987210"/>
          </a:xfrm>
          <a:custGeom>
            <a:avLst/>
            <a:gdLst/>
            <a:ahLst/>
            <a:cxnLst/>
            <a:rect r="r" b="b" t="t" l="l"/>
            <a:pathLst>
              <a:path h="6987210" w="7256937">
                <a:moveTo>
                  <a:pt x="0" y="0"/>
                </a:moveTo>
                <a:lnTo>
                  <a:pt x="7256937" y="0"/>
                </a:lnTo>
                <a:lnTo>
                  <a:pt x="7256937" y="6987209"/>
                </a:lnTo>
                <a:lnTo>
                  <a:pt x="0" y="69872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15572615" y="-1736148"/>
            <a:ext cx="1691219" cy="4627715"/>
          </a:xfrm>
          <a:custGeom>
            <a:avLst/>
            <a:gdLst/>
            <a:ahLst/>
            <a:cxnLst/>
            <a:rect r="r" b="b" t="t" l="l"/>
            <a:pathLst>
              <a:path h="4627715" w="1691219">
                <a:moveTo>
                  <a:pt x="1691219" y="0"/>
                </a:moveTo>
                <a:lnTo>
                  <a:pt x="0" y="0"/>
                </a:lnTo>
                <a:lnTo>
                  <a:pt x="0" y="4627714"/>
                </a:lnTo>
                <a:lnTo>
                  <a:pt x="1691219" y="4627714"/>
                </a:lnTo>
                <a:lnTo>
                  <a:pt x="169121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418225" y="-267901"/>
            <a:ext cx="3583276" cy="3531156"/>
          </a:xfrm>
          <a:custGeom>
            <a:avLst/>
            <a:gdLst/>
            <a:ahLst/>
            <a:cxnLst/>
            <a:rect r="r" b="b" t="t" l="l"/>
            <a:pathLst>
              <a:path h="3531156" w="3583276">
                <a:moveTo>
                  <a:pt x="0" y="0"/>
                </a:moveTo>
                <a:lnTo>
                  <a:pt x="3583276" y="0"/>
                </a:lnTo>
                <a:lnTo>
                  <a:pt x="3583276" y="3531156"/>
                </a:lnTo>
                <a:lnTo>
                  <a:pt x="0" y="35311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8524557" y="2581946"/>
            <a:ext cx="1238886" cy="1192839"/>
            <a:chOff x="0" y="0"/>
            <a:chExt cx="1651848" cy="1590452"/>
          </a:xfrm>
        </p:grpSpPr>
        <p:sp>
          <p:nvSpPr>
            <p:cNvPr name="Freeform 6" id="6"/>
            <p:cNvSpPr/>
            <p:nvPr/>
          </p:nvSpPr>
          <p:spPr>
            <a:xfrm flipH="false" flipV="false" rot="0">
              <a:off x="0" y="0"/>
              <a:ext cx="1651848" cy="1590452"/>
            </a:xfrm>
            <a:custGeom>
              <a:avLst/>
              <a:gdLst/>
              <a:ahLst/>
              <a:cxnLst/>
              <a:rect r="r" b="b" t="t" l="l"/>
              <a:pathLst>
                <a:path h="1590452" w="1651848">
                  <a:moveTo>
                    <a:pt x="0" y="0"/>
                  </a:moveTo>
                  <a:lnTo>
                    <a:pt x="1651848" y="0"/>
                  </a:lnTo>
                  <a:lnTo>
                    <a:pt x="1651848" y="1590452"/>
                  </a:lnTo>
                  <a:lnTo>
                    <a:pt x="0" y="15904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417016" y="414172"/>
              <a:ext cx="665416" cy="777983"/>
            </a:xfrm>
            <a:prstGeom prst="rect">
              <a:avLst/>
            </a:prstGeom>
          </p:spPr>
          <p:txBody>
            <a:bodyPr anchor="t" rtlCol="false" tIns="0" lIns="0" bIns="0" rIns="0">
              <a:spAutoFit/>
            </a:bodyPr>
            <a:lstStyle/>
            <a:p>
              <a:pPr algn="ctr">
                <a:lnSpc>
                  <a:spcPts val="4200"/>
                </a:lnSpc>
                <a:spcBef>
                  <a:spcPct val="0"/>
                </a:spcBef>
              </a:pPr>
            </a:p>
          </p:txBody>
        </p:sp>
      </p:grpSp>
      <p:sp>
        <p:nvSpPr>
          <p:cNvPr name="Freeform 8" id="8"/>
          <p:cNvSpPr/>
          <p:nvPr/>
        </p:nvSpPr>
        <p:spPr>
          <a:xfrm flipH="false" flipV="false" rot="1925445">
            <a:off x="-369802" y="8950855"/>
            <a:ext cx="3583276" cy="3531156"/>
          </a:xfrm>
          <a:custGeom>
            <a:avLst/>
            <a:gdLst/>
            <a:ahLst/>
            <a:cxnLst/>
            <a:rect r="r" b="b" t="t" l="l"/>
            <a:pathLst>
              <a:path h="3531156" w="3583276">
                <a:moveTo>
                  <a:pt x="0" y="0"/>
                </a:moveTo>
                <a:lnTo>
                  <a:pt x="3583276" y="0"/>
                </a:lnTo>
                <a:lnTo>
                  <a:pt x="3583276" y="3531155"/>
                </a:lnTo>
                <a:lnTo>
                  <a:pt x="0" y="35311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aphicFrame>
        <p:nvGraphicFramePr>
          <p:cNvPr name="Table 9" id="9"/>
          <p:cNvGraphicFramePr>
            <a:graphicFrameLocks noGrp="true"/>
          </p:cNvGraphicFramePr>
          <p:nvPr/>
        </p:nvGraphicFramePr>
        <p:xfrm>
          <a:off x="2433727" y="6608788"/>
          <a:ext cx="13420545" cy="1666875"/>
        </p:xfrm>
        <a:graphic>
          <a:graphicData uri="http://schemas.openxmlformats.org/drawingml/2006/table">
            <a:tbl>
              <a:tblPr/>
              <a:tblGrid>
                <a:gridCol w="4473515"/>
                <a:gridCol w="4473515"/>
                <a:gridCol w="4473515"/>
              </a:tblGrid>
              <a:tr h="847725">
                <a:tc>
                  <a:txBody>
                    <a:bodyPr anchor="t" rtlCol="false"/>
                    <a:lstStyle/>
                    <a:p>
                      <a:pPr algn="ctr">
                        <a:lnSpc>
                          <a:spcPts val="3499"/>
                        </a:lnSpc>
                        <a:defRPr/>
                      </a:pPr>
                      <a:r>
                        <a:rPr lang="en-US" sz="2499">
                          <a:solidFill>
                            <a:srgbClr val="91612F"/>
                          </a:solidFill>
                          <a:latin typeface="Linux Biolinum"/>
                        </a:rPr>
                        <a:t>EMAIL</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9525">
                      <a:solidFill>
                        <a:srgbClr val="D4813E"/>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91612F"/>
                          </a:solidFill>
                          <a:latin typeface="Linux Biolinum"/>
                        </a:rPr>
                        <a:t>WEBSITE</a:t>
                      </a:r>
                      <a:endParaRPr lang="en-US" sz="1100"/>
                    </a:p>
                  </a:txBody>
                  <a:tcPr marL="190500" marR="190500" marT="190500" marB="190500" anchor="ctr">
                    <a:lnL cmpd="sng" algn="ctr" cap="flat" w="9525">
                      <a:solidFill>
                        <a:srgbClr val="D4813E"/>
                      </a:solidFill>
                      <a:prstDash val="solid"/>
                      <a:round/>
                      <a:headEnd type="none" w="med" len="med"/>
                      <a:tailEnd type="none" w="med" len="med"/>
                    </a:lnL>
                    <a:lnR cmpd="sng" algn="ctr" cap="flat" w="9525">
                      <a:solidFill>
                        <a:srgbClr val="D4813E"/>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91612F"/>
                          </a:solidFill>
                          <a:latin typeface="Linux Biolinum"/>
                        </a:rPr>
                        <a:t>SOCIALS</a:t>
                      </a:r>
                      <a:endParaRPr lang="en-US" sz="1100"/>
                    </a:p>
                  </a:txBody>
                  <a:tcPr marL="190500" marR="190500" marT="190500" marB="190500" anchor="ctr">
                    <a:lnL cmpd="sng" algn="ctr" cap="flat" w="9525">
                      <a:solidFill>
                        <a:srgbClr val="D4813E"/>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819150">
                <a:tc>
                  <a:txBody>
                    <a:bodyPr anchor="t" rtlCol="false"/>
                    <a:lstStyle/>
                    <a:p>
                      <a:pPr algn="ctr">
                        <a:lnSpc>
                          <a:spcPts val="3220"/>
                        </a:lnSpc>
                        <a:defRPr/>
                      </a:pPr>
                      <a:r>
                        <a:rPr lang="en-US" sz="2300">
                          <a:solidFill>
                            <a:srgbClr val="91612F"/>
                          </a:solidFill>
                          <a:latin typeface="Assistant Regular"/>
                        </a:rPr>
                        <a:t>info@pocketpaw.com</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9525">
                      <a:solidFill>
                        <a:srgbClr val="D4813E"/>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ctr">
                        <a:lnSpc>
                          <a:spcPts val="3220"/>
                        </a:lnSpc>
                        <a:defRPr/>
                      </a:pPr>
                      <a:r>
                        <a:rPr lang="en-US" sz="2300">
                          <a:solidFill>
                            <a:srgbClr val="91612F"/>
                          </a:solidFill>
                          <a:latin typeface="Assistant Regular"/>
                        </a:rPr>
                        <a:t>www.pocketpaw.com</a:t>
                      </a:r>
                      <a:endParaRPr lang="en-US" sz="1100"/>
                    </a:p>
                  </a:txBody>
                  <a:tcPr marL="190500" marR="190500" marT="190500" marB="190500" anchor="ctr">
                    <a:lnL cmpd="sng" algn="ctr" cap="flat" w="9525">
                      <a:solidFill>
                        <a:srgbClr val="D4813E"/>
                      </a:solidFill>
                      <a:prstDash val="solid"/>
                      <a:round/>
                      <a:headEnd type="none" w="med" len="med"/>
                      <a:tailEnd type="none" w="med" len="med"/>
                    </a:lnL>
                    <a:lnR cmpd="sng" algn="ctr" cap="flat" w="9525">
                      <a:solidFill>
                        <a:srgbClr val="D4813E"/>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ctr">
                        <a:lnSpc>
                          <a:spcPts val="3220"/>
                        </a:lnSpc>
                        <a:defRPr/>
                      </a:pPr>
                      <a:r>
                        <a:rPr lang="en-US" sz="2300">
                          <a:solidFill>
                            <a:srgbClr val="91612F"/>
                          </a:solidFill>
                          <a:latin typeface="Assistant Regular"/>
                        </a:rPr>
                        <a:t>@pocketpaw</a:t>
                      </a:r>
                      <a:endParaRPr lang="en-US" sz="1100"/>
                    </a:p>
                  </a:txBody>
                  <a:tcPr marL="190500" marR="190500" marT="190500" marB="190500" anchor="ctr">
                    <a:lnL cmpd="sng" algn="ctr" cap="flat" w="9525">
                      <a:solidFill>
                        <a:srgbClr val="D4813E"/>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sp>
        <p:nvSpPr>
          <p:cNvPr name="TextBox 10" id="10"/>
          <p:cNvSpPr txBox="true"/>
          <p:nvPr/>
        </p:nvSpPr>
        <p:spPr>
          <a:xfrm rot="0">
            <a:off x="3277694" y="3783597"/>
            <a:ext cx="11732612" cy="2343356"/>
          </a:xfrm>
          <a:prstGeom prst="rect">
            <a:avLst/>
          </a:prstGeom>
        </p:spPr>
        <p:txBody>
          <a:bodyPr anchor="t" rtlCol="false" tIns="0" lIns="0" bIns="0" rIns="0">
            <a:spAutoFit/>
          </a:bodyPr>
          <a:lstStyle/>
          <a:p>
            <a:pPr algn="ctr">
              <a:lnSpc>
                <a:spcPts val="9000"/>
              </a:lnSpc>
            </a:pPr>
            <a:r>
              <a:rPr lang="en-US" sz="9000">
                <a:solidFill>
                  <a:srgbClr val="91612F"/>
                </a:solidFill>
                <a:latin typeface="Linux Biolinum"/>
              </a:rPr>
              <a:t>Thanks for your participation!</a:t>
            </a:r>
          </a:p>
        </p:txBody>
      </p:sp>
      <p:sp>
        <p:nvSpPr>
          <p:cNvPr name="Freeform 11" id="11"/>
          <p:cNvSpPr/>
          <p:nvPr/>
        </p:nvSpPr>
        <p:spPr>
          <a:xfrm flipH="false" flipV="false" rot="0">
            <a:off x="8624586" y="2655949"/>
            <a:ext cx="1038829" cy="1044833"/>
          </a:xfrm>
          <a:custGeom>
            <a:avLst/>
            <a:gdLst/>
            <a:ahLst/>
            <a:cxnLst/>
            <a:rect r="r" b="b" t="t" l="l"/>
            <a:pathLst>
              <a:path h="1044833" w="1038829">
                <a:moveTo>
                  <a:pt x="0" y="0"/>
                </a:moveTo>
                <a:lnTo>
                  <a:pt x="1038828" y="0"/>
                </a:lnTo>
                <a:lnTo>
                  <a:pt x="1038828" y="1044833"/>
                </a:lnTo>
                <a:lnTo>
                  <a:pt x="0" y="1044833"/>
                </a:lnTo>
                <a:lnTo>
                  <a:pt x="0" y="0"/>
                </a:lnTo>
                <a:close/>
              </a:path>
            </a:pathLst>
          </a:custGeom>
          <a:blipFill>
            <a:blip r:embed="rId10"/>
            <a:stretch>
              <a:fillRect l="0" t="0" r="0" b="0"/>
            </a:stretch>
          </a:blipFill>
        </p:spPr>
      </p:sp>
      <p:sp>
        <p:nvSpPr>
          <p:cNvPr name="Freeform 12" id="12"/>
          <p:cNvSpPr/>
          <p:nvPr/>
        </p:nvSpPr>
        <p:spPr>
          <a:xfrm flipH="false" flipV="false" rot="0">
            <a:off x="12375899" y="7715196"/>
            <a:ext cx="345503" cy="345503"/>
          </a:xfrm>
          <a:custGeom>
            <a:avLst/>
            <a:gdLst/>
            <a:ahLst/>
            <a:cxnLst/>
            <a:rect r="r" b="b" t="t" l="l"/>
            <a:pathLst>
              <a:path h="345503" w="345503">
                <a:moveTo>
                  <a:pt x="0" y="0"/>
                </a:moveTo>
                <a:lnTo>
                  <a:pt x="345503" y="0"/>
                </a:lnTo>
                <a:lnTo>
                  <a:pt x="345503" y="345503"/>
                </a:lnTo>
                <a:lnTo>
                  <a:pt x="0" y="34550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7593195" y="7657995"/>
            <a:ext cx="1691219" cy="4627715"/>
          </a:xfrm>
          <a:custGeom>
            <a:avLst/>
            <a:gdLst/>
            <a:ahLst/>
            <a:cxnLst/>
            <a:rect r="r" b="b" t="t" l="l"/>
            <a:pathLst>
              <a:path h="4627715" w="1691219">
                <a:moveTo>
                  <a:pt x="0" y="0"/>
                </a:moveTo>
                <a:lnTo>
                  <a:pt x="1691219" y="0"/>
                </a:lnTo>
                <a:lnTo>
                  <a:pt x="1691219"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1137793" y="4099319"/>
            <a:ext cx="5558643" cy="5558643"/>
          </a:xfrm>
          <a:custGeom>
            <a:avLst/>
            <a:gdLst/>
            <a:ahLst/>
            <a:cxnLst/>
            <a:rect r="r" b="b" t="t" l="l"/>
            <a:pathLst>
              <a:path h="5558643" w="5558643">
                <a:moveTo>
                  <a:pt x="0" y="0"/>
                </a:moveTo>
                <a:lnTo>
                  <a:pt x="5558643" y="0"/>
                </a:lnTo>
                <a:lnTo>
                  <a:pt x="5558643" y="5558643"/>
                </a:lnTo>
                <a:lnTo>
                  <a:pt x="0" y="5558643"/>
                </a:lnTo>
                <a:lnTo>
                  <a:pt x="0" y="0"/>
                </a:lnTo>
                <a:close/>
              </a:path>
            </a:pathLst>
          </a:custGeom>
          <a:blipFill>
            <a:blip r:embed="rId6"/>
            <a:stretch>
              <a:fillRect l="0" t="0" r="0" b="0"/>
            </a:stretch>
          </a:blipFill>
        </p:spPr>
      </p:sp>
      <p:sp>
        <p:nvSpPr>
          <p:cNvPr name="TextBox 7" id="7"/>
          <p:cNvSpPr txBox="true"/>
          <p:nvPr/>
        </p:nvSpPr>
        <p:spPr>
          <a:xfrm rot="0">
            <a:off x="2600631" y="555625"/>
            <a:ext cx="14095804" cy="1079501"/>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Bold"/>
              </a:rPr>
              <a:t>BACKUP SLIDES</a:t>
            </a:r>
          </a:p>
        </p:txBody>
      </p:sp>
      <p:sp>
        <p:nvSpPr>
          <p:cNvPr name="TextBox 8" id="8"/>
          <p:cNvSpPr txBox="true"/>
          <p:nvPr/>
        </p:nvSpPr>
        <p:spPr>
          <a:xfrm rot="0">
            <a:off x="821067" y="2397179"/>
            <a:ext cx="6140129" cy="3123571"/>
          </a:xfrm>
          <a:prstGeom prst="rect">
            <a:avLst/>
          </a:prstGeom>
        </p:spPr>
        <p:txBody>
          <a:bodyPr anchor="t" rtlCol="false" tIns="0" lIns="0" bIns="0" rIns="0">
            <a:spAutoFit/>
          </a:bodyPr>
          <a:lstStyle/>
          <a:p>
            <a:pPr marL="885241" indent="-442620" lvl="1">
              <a:lnSpc>
                <a:spcPts val="4100"/>
              </a:lnSpc>
              <a:buFont typeface="Arial"/>
              <a:buChar char="•"/>
            </a:pPr>
            <a:r>
              <a:rPr lang="en-US" sz="4100">
                <a:solidFill>
                  <a:srgbClr val="91612F"/>
                </a:solidFill>
                <a:latin typeface="Linux Biolinum Bold"/>
              </a:rPr>
              <a:t>Want to know more about our criteria, formulas or parameters used for modelling our previsions?</a:t>
            </a:r>
          </a:p>
        </p:txBody>
      </p:sp>
      <p:sp>
        <p:nvSpPr>
          <p:cNvPr name="TextBox 9" id="9"/>
          <p:cNvSpPr txBox="true"/>
          <p:nvPr/>
        </p:nvSpPr>
        <p:spPr>
          <a:xfrm rot="0">
            <a:off x="12147871" y="2397179"/>
            <a:ext cx="6140129" cy="1580521"/>
          </a:xfrm>
          <a:prstGeom prst="rect">
            <a:avLst/>
          </a:prstGeom>
        </p:spPr>
        <p:txBody>
          <a:bodyPr anchor="t" rtlCol="false" tIns="0" lIns="0" bIns="0" rIns="0">
            <a:spAutoFit/>
          </a:bodyPr>
          <a:lstStyle/>
          <a:p>
            <a:pPr marL="885241" indent="-442620" lvl="1">
              <a:lnSpc>
                <a:spcPts val="4100"/>
              </a:lnSpc>
              <a:buFont typeface="Arial"/>
              <a:buChar char="•"/>
            </a:pPr>
            <a:r>
              <a:rPr lang="en-US" sz="4100">
                <a:solidFill>
                  <a:srgbClr val="91612F"/>
                </a:solidFill>
                <a:latin typeface="Linux Biolinum Bold"/>
              </a:rPr>
              <a:t>Something isn't clear enough, or it just doesn't add up?</a:t>
            </a:r>
          </a:p>
        </p:txBody>
      </p:sp>
      <p:sp>
        <p:nvSpPr>
          <p:cNvPr name="TextBox 10" id="10"/>
          <p:cNvSpPr txBox="true"/>
          <p:nvPr/>
        </p:nvSpPr>
        <p:spPr>
          <a:xfrm rot="0">
            <a:off x="6334930" y="2397179"/>
            <a:ext cx="6140129" cy="2094871"/>
          </a:xfrm>
          <a:prstGeom prst="rect">
            <a:avLst/>
          </a:prstGeom>
        </p:spPr>
        <p:txBody>
          <a:bodyPr anchor="t" rtlCol="false" tIns="0" lIns="0" bIns="0" rIns="0">
            <a:spAutoFit/>
          </a:bodyPr>
          <a:lstStyle/>
          <a:p>
            <a:pPr marL="885241" indent="-442620" lvl="1">
              <a:lnSpc>
                <a:spcPts val="4100"/>
              </a:lnSpc>
              <a:buFont typeface="Arial"/>
              <a:buChar char="•"/>
            </a:pPr>
            <a:r>
              <a:rPr lang="en-US" sz="4100">
                <a:solidFill>
                  <a:srgbClr val="91612F"/>
                </a:solidFill>
                <a:latin typeface="Linux Biolinum Bold"/>
              </a:rPr>
              <a:t>Is there lack of explanation in any of our accurate previsions?</a:t>
            </a:r>
          </a:p>
        </p:txBody>
      </p:sp>
      <p:sp>
        <p:nvSpPr>
          <p:cNvPr name="TextBox 11" id="11"/>
          <p:cNvSpPr txBox="true"/>
          <p:nvPr/>
        </p:nvSpPr>
        <p:spPr>
          <a:xfrm rot="0">
            <a:off x="1028700" y="5977781"/>
            <a:ext cx="9387320" cy="2896876"/>
          </a:xfrm>
          <a:prstGeom prst="rect">
            <a:avLst/>
          </a:prstGeom>
        </p:spPr>
        <p:txBody>
          <a:bodyPr anchor="t" rtlCol="false" tIns="0" lIns="0" bIns="0" rIns="0">
            <a:spAutoFit/>
          </a:bodyPr>
          <a:lstStyle/>
          <a:p>
            <a:pPr algn="just">
              <a:lnSpc>
                <a:spcPts val="3800"/>
              </a:lnSpc>
            </a:pPr>
            <a:r>
              <a:rPr lang="en-US" sz="3800">
                <a:solidFill>
                  <a:srgbClr val="91612F"/>
                </a:solidFill>
                <a:latin typeface="Linux Biolinum"/>
              </a:rPr>
              <a:t>All of our expectations are fully documented and studied, as well as following meaningfull patterns from our study of the market behaviour, you just need to check out our full explanations in our backup slides or in the spreadsheets.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716988" y="969367"/>
            <a:ext cx="14854023"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SCENARIOS: Some Notes</a:t>
            </a:r>
          </a:p>
        </p:txBody>
      </p:sp>
      <p:sp>
        <p:nvSpPr>
          <p:cNvPr name="TextBox 7" id="7"/>
          <p:cNvSpPr txBox="true"/>
          <p:nvPr/>
        </p:nvSpPr>
        <p:spPr>
          <a:xfrm rot="0">
            <a:off x="2048653" y="2457510"/>
            <a:ext cx="14190695" cy="7463027"/>
          </a:xfrm>
          <a:prstGeom prst="rect">
            <a:avLst/>
          </a:prstGeom>
        </p:spPr>
        <p:txBody>
          <a:bodyPr anchor="t" rtlCol="false" tIns="0" lIns="0" bIns="0" rIns="0">
            <a:spAutoFit/>
          </a:bodyPr>
          <a:lstStyle/>
          <a:p>
            <a:pPr algn="just" marL="604534" indent="-302267" lvl="1">
              <a:lnSpc>
                <a:spcPts val="3696"/>
              </a:lnSpc>
              <a:buFont typeface="Arial"/>
              <a:buChar char="•"/>
            </a:pPr>
            <a:r>
              <a:rPr lang="en-US" sz="2800">
                <a:solidFill>
                  <a:srgbClr val="91612F"/>
                </a:solidFill>
                <a:latin typeface="Linux Biolinum"/>
              </a:rPr>
              <a:t>None of the previous parameters are randomly chosen, despite the abrupt difference between some of their results, everything has been </a:t>
            </a:r>
            <a:r>
              <a:rPr lang="en-US" sz="2800">
                <a:solidFill>
                  <a:srgbClr val="91612F"/>
                </a:solidFill>
                <a:latin typeface="Linux Biolinum Bold"/>
              </a:rPr>
              <a:t>carefully studied taking into account all the aspects of the market and all its components behaviour</a:t>
            </a:r>
            <a:r>
              <a:rPr lang="en-US" sz="2800">
                <a:solidFill>
                  <a:srgbClr val="91612F"/>
                </a:solidFill>
                <a:latin typeface="Linux Biolinum"/>
              </a:rPr>
              <a:t>.</a:t>
            </a:r>
          </a:p>
          <a:p>
            <a:pPr algn="just">
              <a:lnSpc>
                <a:spcPts val="3696"/>
              </a:lnSpc>
            </a:pPr>
          </a:p>
          <a:p>
            <a:pPr algn="just" marL="604534" indent="-302267" lvl="1">
              <a:lnSpc>
                <a:spcPts val="3696"/>
              </a:lnSpc>
              <a:buFont typeface="Arial"/>
              <a:buChar char="•"/>
            </a:pPr>
            <a:r>
              <a:rPr lang="en-US" sz="2800">
                <a:solidFill>
                  <a:srgbClr val="91612F"/>
                </a:solidFill>
                <a:latin typeface="Linux Biolinum"/>
              </a:rPr>
              <a:t>However, there are situations that </a:t>
            </a:r>
            <a:r>
              <a:rPr lang="en-US" sz="2800">
                <a:solidFill>
                  <a:srgbClr val="91612F"/>
                </a:solidFill>
                <a:latin typeface="Linux Biolinum Bold"/>
              </a:rPr>
              <a:t>we cannot perfectly predict</a:t>
            </a:r>
            <a:r>
              <a:rPr lang="en-US" sz="2800">
                <a:solidFill>
                  <a:srgbClr val="91612F"/>
                </a:solidFill>
                <a:latin typeface="Linux Biolinum"/>
              </a:rPr>
              <a:t>, such as the possible behaviour of the users given a change of the product price. In that case, we have also accordingly changed the potential user increment variables, but since it can sometimes be unpredictable, we have made these </a:t>
            </a:r>
            <a:r>
              <a:rPr lang="en-US" sz="2800">
                <a:solidFill>
                  <a:srgbClr val="91612F"/>
                </a:solidFill>
                <a:latin typeface="Linux Biolinum Bold"/>
              </a:rPr>
              <a:t>parameters easily manipulable</a:t>
            </a:r>
            <a:r>
              <a:rPr lang="en-US" sz="2800">
                <a:solidFill>
                  <a:srgbClr val="91612F"/>
                </a:solidFill>
                <a:latin typeface="Linux Biolinum"/>
              </a:rPr>
              <a:t> to enable anyone interested to see our expected previsions given any values of the user increment or other parameters. This allows to, for instance, seeing the results when increasing the price for different user increment values.</a:t>
            </a:r>
          </a:p>
          <a:p>
            <a:pPr algn="just">
              <a:lnSpc>
                <a:spcPts val="3696"/>
              </a:lnSpc>
            </a:pPr>
          </a:p>
          <a:p>
            <a:pPr algn="just" marL="604534" indent="-302267" lvl="1">
              <a:lnSpc>
                <a:spcPts val="3696"/>
              </a:lnSpc>
              <a:buFont typeface="Arial"/>
              <a:buChar char="•"/>
            </a:pPr>
            <a:r>
              <a:rPr lang="en-US" sz="2800">
                <a:solidFill>
                  <a:srgbClr val="91612F"/>
                </a:solidFill>
                <a:latin typeface="Linux Biolinum"/>
              </a:rPr>
              <a:t>The same happens in the opposite case, decreasing the price could encourage competitors to do the same and change our previsions. Again, we have made the user increment variables according to this situation, but </a:t>
            </a:r>
            <a:r>
              <a:rPr lang="en-US" sz="2800">
                <a:solidFill>
                  <a:srgbClr val="91612F"/>
                </a:solidFill>
                <a:latin typeface="Linux Biolinum Bold"/>
              </a:rPr>
              <a:t>any possible context can be easily performed in our spreadsheets</a:t>
            </a:r>
            <a:r>
              <a:rPr lang="en-US" sz="2800">
                <a:solidFill>
                  <a:srgbClr val="91612F"/>
                </a:solidFill>
                <a:latin typeface="Linux Biolinum"/>
              </a:rPr>
              <a:t>.</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091922" y="791513"/>
            <a:ext cx="14095804" cy="1079501"/>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Bold"/>
              </a:rPr>
              <a:t>ECONOMIC FACTS</a:t>
            </a:r>
          </a:p>
        </p:txBody>
      </p:sp>
      <p:sp>
        <p:nvSpPr>
          <p:cNvPr name="TextBox 7" id="7"/>
          <p:cNvSpPr txBox="true"/>
          <p:nvPr/>
        </p:nvSpPr>
        <p:spPr>
          <a:xfrm rot="0">
            <a:off x="1581450" y="2454532"/>
            <a:ext cx="7562550" cy="3719200"/>
          </a:xfrm>
          <a:prstGeom prst="rect">
            <a:avLst/>
          </a:prstGeom>
        </p:spPr>
        <p:txBody>
          <a:bodyPr anchor="t" rtlCol="false" tIns="0" lIns="0" bIns="0" rIns="0">
            <a:spAutoFit/>
          </a:bodyPr>
          <a:lstStyle/>
          <a:p>
            <a:pPr>
              <a:lnSpc>
                <a:spcPts val="5800"/>
              </a:lnSpc>
            </a:pPr>
            <a:r>
              <a:rPr lang="en-US" sz="5800">
                <a:solidFill>
                  <a:srgbClr val="91612F"/>
                </a:solidFill>
                <a:latin typeface="Linux Biolinum Bold"/>
              </a:rPr>
              <a:t>REVENUES</a:t>
            </a:r>
          </a:p>
          <a:p>
            <a:pPr marL="1252262" indent="-626131" lvl="1">
              <a:lnSpc>
                <a:spcPts val="5800"/>
              </a:lnSpc>
              <a:buFont typeface="Arial"/>
              <a:buChar char="•"/>
            </a:pPr>
            <a:r>
              <a:rPr lang="en-US" sz="5800">
                <a:solidFill>
                  <a:srgbClr val="91612F"/>
                </a:solidFill>
                <a:latin typeface="Linux Biolinum"/>
              </a:rPr>
              <a:t>Sales</a:t>
            </a:r>
          </a:p>
          <a:p>
            <a:pPr marL="1252262" indent="-626131" lvl="1">
              <a:lnSpc>
                <a:spcPts val="5800"/>
              </a:lnSpc>
              <a:buFont typeface="Arial"/>
              <a:buChar char="•"/>
            </a:pPr>
            <a:r>
              <a:rPr lang="en-US" sz="5800">
                <a:solidFill>
                  <a:srgbClr val="91612F"/>
                </a:solidFill>
                <a:latin typeface="Linux Biolinum"/>
              </a:rPr>
              <a:t>Ads on Free Version</a:t>
            </a:r>
          </a:p>
          <a:p>
            <a:pPr marL="1252262" indent="-626131" lvl="1">
              <a:lnSpc>
                <a:spcPts val="5800"/>
              </a:lnSpc>
              <a:buFont typeface="Arial"/>
              <a:buChar char="•"/>
            </a:pPr>
            <a:r>
              <a:rPr lang="en-US" sz="5800">
                <a:solidFill>
                  <a:srgbClr val="91612F"/>
                </a:solidFill>
                <a:latin typeface="Linux Biolinum"/>
              </a:rPr>
              <a:t>Vet Promotion</a:t>
            </a:r>
          </a:p>
          <a:p>
            <a:pPr marL="1252262" indent="-626131" lvl="1">
              <a:lnSpc>
                <a:spcPts val="5800"/>
              </a:lnSpc>
              <a:spcBef>
                <a:spcPct val="0"/>
              </a:spcBef>
              <a:buFont typeface="Arial"/>
              <a:buChar char="•"/>
            </a:pPr>
            <a:r>
              <a:rPr lang="en-US" sz="5800">
                <a:solidFill>
                  <a:srgbClr val="91612F"/>
                </a:solidFill>
                <a:latin typeface="Linux Biolinum"/>
              </a:rPr>
              <a:t>KIWOKO promotion</a:t>
            </a:r>
          </a:p>
        </p:txBody>
      </p:sp>
      <p:sp>
        <p:nvSpPr>
          <p:cNvPr name="TextBox 8" id="8"/>
          <p:cNvSpPr txBox="true"/>
          <p:nvPr/>
        </p:nvSpPr>
        <p:spPr>
          <a:xfrm rot="0">
            <a:off x="9144000" y="2464057"/>
            <a:ext cx="7883553" cy="5176520"/>
          </a:xfrm>
          <a:prstGeom prst="rect">
            <a:avLst/>
          </a:prstGeom>
        </p:spPr>
        <p:txBody>
          <a:bodyPr anchor="t" rtlCol="false" tIns="0" lIns="0" bIns="0" rIns="0">
            <a:spAutoFit/>
          </a:bodyPr>
          <a:lstStyle/>
          <a:p>
            <a:pPr>
              <a:lnSpc>
                <a:spcPts val="5799"/>
              </a:lnSpc>
            </a:pPr>
            <a:r>
              <a:rPr lang="en-US" sz="5799">
                <a:solidFill>
                  <a:srgbClr val="91612F"/>
                </a:solidFill>
                <a:latin typeface="Linux Biolinum Bold"/>
              </a:rPr>
              <a:t>EXPENSES</a:t>
            </a:r>
          </a:p>
          <a:p>
            <a:pPr marL="1252219" indent="-626110" lvl="1">
              <a:lnSpc>
                <a:spcPts val="5799"/>
              </a:lnSpc>
              <a:buFont typeface="Arial"/>
              <a:buChar char="•"/>
            </a:pPr>
            <a:r>
              <a:rPr lang="en-US" sz="5799">
                <a:solidFill>
                  <a:srgbClr val="91612F"/>
                </a:solidFill>
                <a:latin typeface="Linux Biolinum"/>
              </a:rPr>
              <a:t>Salaries</a:t>
            </a:r>
          </a:p>
          <a:p>
            <a:pPr marL="1252219" indent="-626110" lvl="1">
              <a:lnSpc>
                <a:spcPts val="5799"/>
              </a:lnSpc>
              <a:buFont typeface="Arial"/>
              <a:buChar char="•"/>
            </a:pPr>
            <a:r>
              <a:rPr lang="en-US" sz="5799">
                <a:solidFill>
                  <a:srgbClr val="91612F"/>
                </a:solidFill>
                <a:latin typeface="Linux Biolinum"/>
              </a:rPr>
              <a:t>Production</a:t>
            </a:r>
          </a:p>
          <a:p>
            <a:pPr marL="1252219" indent="-626110" lvl="1">
              <a:lnSpc>
                <a:spcPts val="5799"/>
              </a:lnSpc>
              <a:buFont typeface="Arial"/>
              <a:buChar char="•"/>
            </a:pPr>
            <a:r>
              <a:rPr lang="en-US" sz="5799">
                <a:solidFill>
                  <a:srgbClr val="91612F"/>
                </a:solidFill>
                <a:latin typeface="Linux Biolinum"/>
              </a:rPr>
              <a:t>Servers</a:t>
            </a:r>
          </a:p>
          <a:p>
            <a:pPr marL="1252219" indent="-626110" lvl="1">
              <a:lnSpc>
                <a:spcPts val="5799"/>
              </a:lnSpc>
              <a:buFont typeface="Arial"/>
              <a:buChar char="•"/>
            </a:pPr>
            <a:r>
              <a:rPr lang="en-US" sz="5799">
                <a:solidFill>
                  <a:srgbClr val="91612F"/>
                </a:solidFill>
                <a:latin typeface="Linux Biolinum"/>
              </a:rPr>
              <a:t>Marketing</a:t>
            </a:r>
          </a:p>
          <a:p>
            <a:pPr marL="1252219" indent="-626110" lvl="1">
              <a:lnSpc>
                <a:spcPts val="5799"/>
              </a:lnSpc>
              <a:buFont typeface="Arial"/>
              <a:buChar char="•"/>
            </a:pPr>
            <a:r>
              <a:rPr lang="en-US" sz="5799">
                <a:solidFill>
                  <a:srgbClr val="91612F"/>
                </a:solidFill>
                <a:latin typeface="Linux Biolinum"/>
              </a:rPr>
              <a:t>Co-Working Office</a:t>
            </a:r>
          </a:p>
          <a:p>
            <a:pPr>
              <a:lnSpc>
                <a:spcPts val="5799"/>
              </a:lnSpc>
              <a:spcBef>
                <a:spcPct val="0"/>
              </a:spcBef>
            </a:pPr>
          </a:p>
        </p:txBody>
      </p:sp>
      <p:sp>
        <p:nvSpPr>
          <p:cNvPr name="TextBox 9" id="9"/>
          <p:cNvSpPr txBox="true"/>
          <p:nvPr/>
        </p:nvSpPr>
        <p:spPr>
          <a:xfrm rot="0">
            <a:off x="12355" y="8029189"/>
            <a:ext cx="18288000" cy="1425575"/>
          </a:xfrm>
          <a:prstGeom prst="rect">
            <a:avLst/>
          </a:prstGeom>
        </p:spPr>
        <p:txBody>
          <a:bodyPr anchor="t" rtlCol="false" tIns="0" lIns="0" bIns="0" rIns="0">
            <a:spAutoFit/>
          </a:bodyPr>
          <a:lstStyle/>
          <a:p>
            <a:pPr algn="ctr">
              <a:lnSpc>
                <a:spcPts val="5499"/>
              </a:lnSpc>
              <a:spcBef>
                <a:spcPct val="0"/>
              </a:spcBef>
            </a:pPr>
            <a:r>
              <a:rPr lang="en-US" sz="5499">
                <a:solidFill>
                  <a:srgbClr val="91612F"/>
                </a:solidFill>
                <a:latin typeface="Linux Biolinum"/>
              </a:rPr>
              <a:t>Finance needs (Income) and Loan Payments (Expense) after analysis.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7593195" y="7657995"/>
            <a:ext cx="1691219" cy="4627715"/>
          </a:xfrm>
          <a:custGeom>
            <a:avLst/>
            <a:gdLst/>
            <a:ahLst/>
            <a:cxnLst/>
            <a:rect r="r" b="b" t="t" l="l"/>
            <a:pathLst>
              <a:path h="4627715" w="1691219">
                <a:moveTo>
                  <a:pt x="0" y="0"/>
                </a:moveTo>
                <a:lnTo>
                  <a:pt x="1691219" y="0"/>
                </a:lnTo>
                <a:lnTo>
                  <a:pt x="1691219"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09801" y="7907227"/>
            <a:ext cx="15799962" cy="1934861"/>
          </a:xfrm>
          <a:custGeom>
            <a:avLst/>
            <a:gdLst/>
            <a:ahLst/>
            <a:cxnLst/>
            <a:rect r="r" b="b" t="t" l="l"/>
            <a:pathLst>
              <a:path h="1934861" w="15799962">
                <a:moveTo>
                  <a:pt x="0" y="0"/>
                </a:moveTo>
                <a:lnTo>
                  <a:pt x="15799962" y="0"/>
                </a:lnTo>
                <a:lnTo>
                  <a:pt x="15799962" y="1934861"/>
                </a:lnTo>
                <a:lnTo>
                  <a:pt x="0" y="1934861"/>
                </a:lnTo>
                <a:lnTo>
                  <a:pt x="0" y="0"/>
                </a:lnTo>
                <a:close/>
              </a:path>
            </a:pathLst>
          </a:custGeom>
          <a:blipFill>
            <a:blip r:embed="rId6"/>
            <a:stretch>
              <a:fillRect l="0" t="-1726" r="0" b="-1726"/>
            </a:stretch>
          </a:blipFill>
        </p:spPr>
      </p:sp>
      <p:sp>
        <p:nvSpPr>
          <p:cNvPr name="Freeform 7" id="7"/>
          <p:cNvSpPr/>
          <p:nvPr/>
        </p:nvSpPr>
        <p:spPr>
          <a:xfrm flipH="false" flipV="false" rot="0">
            <a:off x="891789" y="3165922"/>
            <a:ext cx="8874919" cy="2964851"/>
          </a:xfrm>
          <a:custGeom>
            <a:avLst/>
            <a:gdLst/>
            <a:ahLst/>
            <a:cxnLst/>
            <a:rect r="r" b="b" t="t" l="l"/>
            <a:pathLst>
              <a:path h="2964851" w="8874919">
                <a:moveTo>
                  <a:pt x="0" y="0"/>
                </a:moveTo>
                <a:lnTo>
                  <a:pt x="8874919" y="0"/>
                </a:lnTo>
                <a:lnTo>
                  <a:pt x="8874919" y="2964852"/>
                </a:lnTo>
                <a:lnTo>
                  <a:pt x="0" y="2964852"/>
                </a:lnTo>
                <a:lnTo>
                  <a:pt x="0" y="0"/>
                </a:lnTo>
                <a:close/>
              </a:path>
            </a:pathLst>
          </a:custGeom>
          <a:blipFill>
            <a:blip r:embed="rId7"/>
            <a:stretch>
              <a:fillRect l="0" t="0" r="0" b="0"/>
            </a:stretch>
          </a:blipFill>
        </p:spPr>
      </p:sp>
      <p:sp>
        <p:nvSpPr>
          <p:cNvPr name="Freeform 8" id="8"/>
          <p:cNvSpPr/>
          <p:nvPr/>
        </p:nvSpPr>
        <p:spPr>
          <a:xfrm flipH="false" flipV="false" rot="0">
            <a:off x="9766708" y="3165922"/>
            <a:ext cx="6974387" cy="3708788"/>
          </a:xfrm>
          <a:custGeom>
            <a:avLst/>
            <a:gdLst/>
            <a:ahLst/>
            <a:cxnLst/>
            <a:rect r="r" b="b" t="t" l="l"/>
            <a:pathLst>
              <a:path h="3708788" w="6974387">
                <a:moveTo>
                  <a:pt x="0" y="0"/>
                </a:moveTo>
                <a:lnTo>
                  <a:pt x="6974388" y="0"/>
                </a:lnTo>
                <a:lnTo>
                  <a:pt x="6974388" y="3708788"/>
                </a:lnTo>
                <a:lnTo>
                  <a:pt x="0" y="3708788"/>
                </a:lnTo>
                <a:lnTo>
                  <a:pt x="0" y="0"/>
                </a:lnTo>
                <a:close/>
              </a:path>
            </a:pathLst>
          </a:custGeom>
          <a:blipFill>
            <a:blip r:embed="rId8"/>
            <a:stretch>
              <a:fillRect l="0" t="0" r="0" b="0"/>
            </a:stretch>
          </a:blipFill>
        </p:spPr>
      </p:sp>
      <p:sp>
        <p:nvSpPr>
          <p:cNvPr name="TextBox 9" id="9"/>
          <p:cNvSpPr txBox="true"/>
          <p:nvPr/>
        </p:nvSpPr>
        <p:spPr>
          <a:xfrm rot="0">
            <a:off x="2600631" y="555652"/>
            <a:ext cx="14095804" cy="1079446"/>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Bold"/>
              </a:rPr>
              <a:t>REVENUES - SALES: Users</a:t>
            </a:r>
          </a:p>
        </p:txBody>
      </p:sp>
      <p:sp>
        <p:nvSpPr>
          <p:cNvPr name="TextBox 10" id="10"/>
          <p:cNvSpPr txBox="true"/>
          <p:nvPr/>
        </p:nvSpPr>
        <p:spPr>
          <a:xfrm rot="0">
            <a:off x="1796596" y="2450081"/>
            <a:ext cx="5815410" cy="515626"/>
          </a:xfrm>
          <a:prstGeom prst="rect">
            <a:avLst/>
          </a:prstGeom>
        </p:spPr>
        <p:txBody>
          <a:bodyPr anchor="t" rtlCol="false" tIns="0" lIns="0" bIns="0" rIns="0">
            <a:spAutoFit/>
          </a:bodyPr>
          <a:lstStyle/>
          <a:p>
            <a:pPr marL="820472" indent="-410236" lvl="1">
              <a:lnSpc>
                <a:spcPts val="3800"/>
              </a:lnSpc>
              <a:buFont typeface="Arial"/>
              <a:buChar char="•"/>
            </a:pPr>
            <a:r>
              <a:rPr lang="en-US" sz="3800">
                <a:solidFill>
                  <a:srgbClr val="91612F"/>
                </a:solidFill>
                <a:latin typeface="Linux Biolinum"/>
              </a:rPr>
              <a:t>Users prevision formula:</a:t>
            </a:r>
          </a:p>
        </p:txBody>
      </p:sp>
      <p:sp>
        <p:nvSpPr>
          <p:cNvPr name="TextBox 11" id="11"/>
          <p:cNvSpPr txBox="true"/>
          <p:nvPr/>
        </p:nvSpPr>
        <p:spPr>
          <a:xfrm rot="0">
            <a:off x="10881026" y="2450081"/>
            <a:ext cx="5815410" cy="515626"/>
          </a:xfrm>
          <a:prstGeom prst="rect">
            <a:avLst/>
          </a:prstGeom>
        </p:spPr>
        <p:txBody>
          <a:bodyPr anchor="t" rtlCol="false" tIns="0" lIns="0" bIns="0" rIns="0">
            <a:spAutoFit/>
          </a:bodyPr>
          <a:lstStyle/>
          <a:p>
            <a:pPr marL="820472" indent="-410236" lvl="1">
              <a:lnSpc>
                <a:spcPts val="3800"/>
              </a:lnSpc>
              <a:buFont typeface="Arial"/>
              <a:buChar char="•"/>
            </a:pPr>
            <a:r>
              <a:rPr lang="en-US" sz="3800">
                <a:solidFill>
                  <a:srgbClr val="91612F"/>
                </a:solidFill>
                <a:latin typeface="Linux Biolinum"/>
              </a:rPr>
              <a:t>Parameters:</a:t>
            </a:r>
          </a:p>
        </p:txBody>
      </p:sp>
      <p:sp>
        <p:nvSpPr>
          <p:cNvPr name="TextBox 12" id="12"/>
          <p:cNvSpPr txBox="true"/>
          <p:nvPr/>
        </p:nvSpPr>
        <p:spPr>
          <a:xfrm rot="0">
            <a:off x="3891132" y="7150139"/>
            <a:ext cx="5815410" cy="515626"/>
          </a:xfrm>
          <a:prstGeom prst="rect">
            <a:avLst/>
          </a:prstGeom>
        </p:spPr>
        <p:txBody>
          <a:bodyPr anchor="t" rtlCol="false" tIns="0" lIns="0" bIns="0" rIns="0">
            <a:spAutoFit/>
          </a:bodyPr>
          <a:lstStyle/>
          <a:p>
            <a:pPr marL="820472" indent="-410236" lvl="1">
              <a:lnSpc>
                <a:spcPts val="3800"/>
              </a:lnSpc>
              <a:buFont typeface="Arial"/>
              <a:buChar char="•"/>
            </a:pPr>
            <a:r>
              <a:rPr lang="en-US" sz="3800">
                <a:solidFill>
                  <a:srgbClr val="91612F"/>
                </a:solidFill>
                <a:latin typeface="Linux Biolinum"/>
              </a:rPr>
              <a:t>Actual data:</a:t>
            </a:r>
          </a:p>
        </p:txBody>
      </p:sp>
      <p:sp>
        <p:nvSpPr>
          <p:cNvPr name="TextBox 13" id="13"/>
          <p:cNvSpPr txBox="true"/>
          <p:nvPr/>
        </p:nvSpPr>
        <p:spPr>
          <a:xfrm rot="0">
            <a:off x="3194113" y="6350039"/>
            <a:ext cx="4270272" cy="267342"/>
          </a:xfrm>
          <a:prstGeom prst="rect">
            <a:avLst/>
          </a:prstGeom>
        </p:spPr>
        <p:txBody>
          <a:bodyPr anchor="t" rtlCol="false" tIns="0" lIns="0" bIns="0" rIns="0">
            <a:spAutoFit/>
          </a:bodyPr>
          <a:lstStyle/>
          <a:p>
            <a:pPr>
              <a:lnSpc>
                <a:spcPts val="1900"/>
              </a:lnSpc>
            </a:pPr>
            <a:r>
              <a:rPr lang="en-US" sz="1900">
                <a:solidFill>
                  <a:srgbClr val="91612F"/>
                </a:solidFill>
                <a:latin typeface="Linux Biolinum"/>
              </a:rPr>
              <a:t>*Further explanation in back up slides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7593195" y="7657995"/>
            <a:ext cx="1691219" cy="4627715"/>
          </a:xfrm>
          <a:custGeom>
            <a:avLst/>
            <a:gdLst/>
            <a:ahLst/>
            <a:cxnLst/>
            <a:rect r="r" b="b" t="t" l="l"/>
            <a:pathLst>
              <a:path h="4627715" w="1691219">
                <a:moveTo>
                  <a:pt x="0" y="0"/>
                </a:moveTo>
                <a:lnTo>
                  <a:pt x="1691219" y="0"/>
                </a:lnTo>
                <a:lnTo>
                  <a:pt x="1691219"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822034" y="3122637"/>
            <a:ext cx="11205519" cy="6849216"/>
          </a:xfrm>
          <a:custGeom>
            <a:avLst/>
            <a:gdLst/>
            <a:ahLst/>
            <a:cxnLst/>
            <a:rect r="r" b="b" t="t" l="l"/>
            <a:pathLst>
              <a:path h="6849216" w="11205519">
                <a:moveTo>
                  <a:pt x="0" y="0"/>
                </a:moveTo>
                <a:lnTo>
                  <a:pt x="11205519" y="0"/>
                </a:lnTo>
                <a:lnTo>
                  <a:pt x="11205519" y="6849216"/>
                </a:lnTo>
                <a:lnTo>
                  <a:pt x="0" y="6849216"/>
                </a:lnTo>
                <a:lnTo>
                  <a:pt x="0" y="0"/>
                </a:lnTo>
                <a:close/>
              </a:path>
            </a:pathLst>
          </a:custGeom>
          <a:blipFill>
            <a:blip r:embed="rId6"/>
            <a:stretch>
              <a:fillRect l="0" t="0" r="0" b="0"/>
            </a:stretch>
          </a:blipFill>
        </p:spPr>
      </p:sp>
      <p:grpSp>
        <p:nvGrpSpPr>
          <p:cNvPr name="Group 7" id="7"/>
          <p:cNvGrpSpPr/>
          <p:nvPr/>
        </p:nvGrpSpPr>
        <p:grpSpPr>
          <a:xfrm rot="0">
            <a:off x="7140931" y="5964788"/>
            <a:ext cx="1775107" cy="1164914"/>
            <a:chOff x="0" y="0"/>
            <a:chExt cx="812800" cy="533400"/>
          </a:xfrm>
        </p:grpSpPr>
        <p:sp>
          <p:nvSpPr>
            <p:cNvPr name="Freeform 8" id="8"/>
            <p:cNvSpPr/>
            <p:nvPr/>
          </p:nvSpPr>
          <p:spPr>
            <a:xfrm flipH="false" flipV="false" rot="0">
              <a:off x="0" y="0"/>
              <a:ext cx="827989" cy="537638"/>
            </a:xfrm>
            <a:custGeom>
              <a:avLst/>
              <a:gdLst/>
              <a:ahLst/>
              <a:cxnLst/>
              <a:rect r="r" b="b" t="t" l="l"/>
              <a:pathLst>
                <a:path h="537638" w="827989">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91612F"/>
            </a:solidFill>
          </p:spPr>
        </p:sp>
        <p:sp>
          <p:nvSpPr>
            <p:cNvPr name="TextBox 9" id="9"/>
            <p:cNvSpPr txBox="true"/>
            <p:nvPr/>
          </p:nvSpPr>
          <p:spPr>
            <a:xfrm>
              <a:off x="38100" y="60325"/>
              <a:ext cx="736600" cy="396875"/>
            </a:xfrm>
            <a:prstGeom prst="rect">
              <a:avLst/>
            </a:prstGeom>
          </p:spPr>
          <p:txBody>
            <a:bodyPr anchor="ctr" rtlCol="false" tIns="50800" lIns="50800" bIns="50800" rIns="50800"/>
            <a:lstStyle/>
            <a:p>
              <a:pPr algn="ctr">
                <a:lnSpc>
                  <a:spcPts val="1820"/>
                </a:lnSpc>
              </a:pPr>
              <a:r>
                <a:rPr lang="en-US" sz="1300">
                  <a:solidFill>
                    <a:srgbClr val="FEFEFE"/>
                  </a:solidFill>
                  <a:latin typeface="Assistant Regular"/>
                </a:rPr>
                <a:t>Company Setup &amp; Product Development</a:t>
              </a:r>
            </a:p>
          </p:txBody>
        </p:sp>
      </p:grpSp>
      <p:sp>
        <p:nvSpPr>
          <p:cNvPr name="TextBox 10" id="10"/>
          <p:cNvSpPr txBox="true"/>
          <p:nvPr/>
        </p:nvSpPr>
        <p:spPr>
          <a:xfrm rot="0">
            <a:off x="2600631" y="555652"/>
            <a:ext cx="14095804" cy="1079446"/>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Bold"/>
              </a:rPr>
              <a:t>REVENUES - SALES: Users</a:t>
            </a:r>
          </a:p>
        </p:txBody>
      </p:sp>
      <p:sp>
        <p:nvSpPr>
          <p:cNvPr name="TextBox 11" id="11"/>
          <p:cNvSpPr txBox="true"/>
          <p:nvPr/>
        </p:nvSpPr>
        <p:spPr>
          <a:xfrm rot="0">
            <a:off x="2067195" y="1973831"/>
            <a:ext cx="13283949" cy="991876"/>
          </a:xfrm>
          <a:prstGeom prst="rect">
            <a:avLst/>
          </a:prstGeom>
        </p:spPr>
        <p:txBody>
          <a:bodyPr anchor="t" rtlCol="false" tIns="0" lIns="0" bIns="0" rIns="0">
            <a:spAutoFit/>
          </a:bodyPr>
          <a:lstStyle/>
          <a:p>
            <a:pPr algn="just" marL="820472" indent="-410236" lvl="1">
              <a:lnSpc>
                <a:spcPts val="3800"/>
              </a:lnSpc>
              <a:buFont typeface="Arial"/>
              <a:buChar char="•"/>
            </a:pPr>
            <a:r>
              <a:rPr lang="en-US" sz="3800">
                <a:solidFill>
                  <a:srgbClr val="91612F"/>
                </a:solidFill>
                <a:latin typeface="Linux Biolinum"/>
              </a:rPr>
              <a:t>Our sales mainly consist on the subscriptions and the Tracker units sold, so the PRO version subscriptors are the key.</a:t>
            </a:r>
          </a:p>
        </p:txBody>
      </p:sp>
      <p:sp>
        <p:nvSpPr>
          <p:cNvPr name="TextBox 12" id="12"/>
          <p:cNvSpPr txBox="true"/>
          <p:nvPr/>
        </p:nvSpPr>
        <p:spPr>
          <a:xfrm rot="0">
            <a:off x="483962" y="4368701"/>
            <a:ext cx="5030672" cy="3373126"/>
          </a:xfrm>
          <a:prstGeom prst="rect">
            <a:avLst/>
          </a:prstGeom>
        </p:spPr>
        <p:txBody>
          <a:bodyPr anchor="t" rtlCol="false" tIns="0" lIns="0" bIns="0" rIns="0">
            <a:spAutoFit/>
          </a:bodyPr>
          <a:lstStyle/>
          <a:p>
            <a:pPr algn="just">
              <a:lnSpc>
                <a:spcPts val="3800"/>
              </a:lnSpc>
            </a:pPr>
            <a:r>
              <a:rPr lang="en-US" sz="3800">
                <a:solidFill>
                  <a:srgbClr val="91612F"/>
                </a:solidFill>
                <a:latin typeface="Linux Biolinum"/>
              </a:rPr>
              <a:t>Based on our promotion campagin and a study of the target market users behaviour, we expect the </a:t>
            </a:r>
            <a:r>
              <a:rPr lang="en-US" sz="3800">
                <a:solidFill>
                  <a:srgbClr val="91612F"/>
                </a:solidFill>
                <a:latin typeface="Linux Biolinum Bold"/>
              </a:rPr>
              <a:t>4% of our users to subscribe to the PRO version.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70342" y="2064024"/>
            <a:ext cx="8973658" cy="7387286"/>
          </a:xfrm>
          <a:custGeom>
            <a:avLst/>
            <a:gdLst/>
            <a:ahLst/>
            <a:cxnLst/>
            <a:rect r="r" b="b" t="t" l="l"/>
            <a:pathLst>
              <a:path h="7387286" w="8973658">
                <a:moveTo>
                  <a:pt x="0" y="0"/>
                </a:moveTo>
                <a:lnTo>
                  <a:pt x="8973658" y="0"/>
                </a:lnTo>
                <a:lnTo>
                  <a:pt x="8973658" y="7387286"/>
                </a:lnTo>
                <a:lnTo>
                  <a:pt x="0" y="7387286"/>
                </a:lnTo>
                <a:lnTo>
                  <a:pt x="0" y="0"/>
                </a:lnTo>
                <a:close/>
              </a:path>
            </a:pathLst>
          </a:custGeom>
          <a:blipFill>
            <a:blip r:embed="rId6"/>
            <a:stretch>
              <a:fillRect l="0" t="0" r="0" b="0"/>
            </a:stretch>
          </a:blipFill>
        </p:spPr>
      </p:sp>
      <p:sp>
        <p:nvSpPr>
          <p:cNvPr name="Freeform 7" id="7"/>
          <p:cNvSpPr/>
          <p:nvPr/>
        </p:nvSpPr>
        <p:spPr>
          <a:xfrm flipH="false" flipV="false" rot="0">
            <a:off x="9466057" y="2064024"/>
            <a:ext cx="8597051" cy="7387286"/>
          </a:xfrm>
          <a:custGeom>
            <a:avLst/>
            <a:gdLst/>
            <a:ahLst/>
            <a:cxnLst/>
            <a:rect r="r" b="b" t="t" l="l"/>
            <a:pathLst>
              <a:path h="7387286" w="8597051">
                <a:moveTo>
                  <a:pt x="0" y="0"/>
                </a:moveTo>
                <a:lnTo>
                  <a:pt x="8597051" y="0"/>
                </a:lnTo>
                <a:lnTo>
                  <a:pt x="8597051" y="7387286"/>
                </a:lnTo>
                <a:lnTo>
                  <a:pt x="0" y="7387286"/>
                </a:lnTo>
                <a:lnTo>
                  <a:pt x="0" y="0"/>
                </a:lnTo>
                <a:close/>
              </a:path>
            </a:pathLst>
          </a:custGeom>
          <a:blipFill>
            <a:blip r:embed="rId7"/>
            <a:stretch>
              <a:fillRect l="0" t="0" r="0" b="0"/>
            </a:stretch>
          </a:blipFill>
        </p:spPr>
      </p:sp>
      <p:sp>
        <p:nvSpPr>
          <p:cNvPr name="TextBox 8" id="8"/>
          <p:cNvSpPr txBox="true"/>
          <p:nvPr/>
        </p:nvSpPr>
        <p:spPr>
          <a:xfrm rot="0">
            <a:off x="2091922" y="791513"/>
            <a:ext cx="14095804" cy="1079501"/>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Bold"/>
              </a:rPr>
              <a:t>REVENUES - SALES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7593195" y="7657995"/>
            <a:ext cx="1691219" cy="4627715"/>
          </a:xfrm>
          <a:custGeom>
            <a:avLst/>
            <a:gdLst/>
            <a:ahLst/>
            <a:cxnLst/>
            <a:rect r="r" b="b" t="t" l="l"/>
            <a:pathLst>
              <a:path h="4627715" w="1691219">
                <a:moveTo>
                  <a:pt x="0" y="0"/>
                </a:moveTo>
                <a:lnTo>
                  <a:pt x="1691219" y="0"/>
                </a:lnTo>
                <a:lnTo>
                  <a:pt x="1691219"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973463" y="2860663"/>
            <a:ext cx="10527687" cy="3516993"/>
          </a:xfrm>
          <a:custGeom>
            <a:avLst/>
            <a:gdLst/>
            <a:ahLst/>
            <a:cxnLst/>
            <a:rect r="r" b="b" t="t" l="l"/>
            <a:pathLst>
              <a:path h="3516993" w="10527687">
                <a:moveTo>
                  <a:pt x="0" y="0"/>
                </a:moveTo>
                <a:lnTo>
                  <a:pt x="10527687" y="0"/>
                </a:lnTo>
                <a:lnTo>
                  <a:pt x="10527687" y="3516993"/>
                </a:lnTo>
                <a:lnTo>
                  <a:pt x="0" y="3516993"/>
                </a:lnTo>
                <a:lnTo>
                  <a:pt x="0" y="0"/>
                </a:lnTo>
                <a:close/>
              </a:path>
            </a:pathLst>
          </a:custGeom>
          <a:blipFill>
            <a:blip r:embed="rId6"/>
            <a:stretch>
              <a:fillRect l="0" t="0" r="0" b="0"/>
            </a:stretch>
          </a:blipFill>
        </p:spPr>
      </p:sp>
      <p:sp>
        <p:nvSpPr>
          <p:cNvPr name="TextBox 7" id="7"/>
          <p:cNvSpPr txBox="true"/>
          <p:nvPr/>
        </p:nvSpPr>
        <p:spPr>
          <a:xfrm rot="0">
            <a:off x="2096098" y="555625"/>
            <a:ext cx="14095804" cy="1079501"/>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Bold"/>
              </a:rPr>
              <a:t>SALES: Users</a:t>
            </a:r>
          </a:p>
        </p:txBody>
      </p:sp>
      <p:sp>
        <p:nvSpPr>
          <p:cNvPr name="TextBox 8" id="8"/>
          <p:cNvSpPr txBox="true"/>
          <p:nvPr/>
        </p:nvSpPr>
        <p:spPr>
          <a:xfrm rot="0">
            <a:off x="6833606" y="1980856"/>
            <a:ext cx="4620788" cy="600725"/>
          </a:xfrm>
          <a:prstGeom prst="rect">
            <a:avLst/>
          </a:prstGeom>
        </p:spPr>
        <p:txBody>
          <a:bodyPr anchor="t" rtlCol="false" tIns="0" lIns="0" bIns="0" rIns="0">
            <a:spAutoFit/>
          </a:bodyPr>
          <a:lstStyle/>
          <a:p>
            <a:pPr>
              <a:lnSpc>
                <a:spcPts val="4428"/>
              </a:lnSpc>
            </a:pPr>
            <a:r>
              <a:rPr lang="en-US" sz="4428">
                <a:solidFill>
                  <a:srgbClr val="91612F"/>
                </a:solidFill>
                <a:latin typeface="Linux Biolinum"/>
              </a:rPr>
              <a:t>Why this formula?</a:t>
            </a:r>
          </a:p>
        </p:txBody>
      </p:sp>
      <p:sp>
        <p:nvSpPr>
          <p:cNvPr name="TextBox 9" id="9"/>
          <p:cNvSpPr txBox="true"/>
          <p:nvPr/>
        </p:nvSpPr>
        <p:spPr>
          <a:xfrm rot="0">
            <a:off x="562864" y="6730081"/>
            <a:ext cx="16696436" cy="3173229"/>
          </a:xfrm>
          <a:prstGeom prst="rect">
            <a:avLst/>
          </a:prstGeom>
        </p:spPr>
        <p:txBody>
          <a:bodyPr anchor="t" rtlCol="false" tIns="0" lIns="0" bIns="0" rIns="0">
            <a:spAutoFit/>
          </a:bodyPr>
          <a:lstStyle/>
          <a:p>
            <a:pPr algn="just" marL="902521" indent="-451261" lvl="1">
              <a:lnSpc>
                <a:spcPts val="4180"/>
              </a:lnSpc>
              <a:buFont typeface="Arial"/>
              <a:buChar char="•"/>
            </a:pPr>
            <a:r>
              <a:rPr lang="en-US" sz="4180">
                <a:solidFill>
                  <a:srgbClr val="91612F"/>
                </a:solidFill>
                <a:latin typeface="Linux Biolinum"/>
              </a:rPr>
              <a:t>We consider a random amount of random new users who could end up in our app through not contemplated ways, such finding us through determined searches, randomly finding us in recommended apps, or even by mistake... These are modelled with </a:t>
            </a:r>
            <a:r>
              <a:rPr lang="en-US" sz="4180">
                <a:solidFill>
                  <a:srgbClr val="91612F"/>
                </a:solidFill>
                <a:latin typeface="Linux Biolinum Bold"/>
              </a:rPr>
              <a:t>∆_B</a:t>
            </a:r>
            <a:r>
              <a:rPr lang="en-US" sz="4180">
                <a:solidFill>
                  <a:srgbClr val="91612F"/>
                </a:solidFill>
                <a:latin typeface="Linux Biolinum"/>
              </a:rPr>
              <a:t>, which is based on a  randomly originated number in our spreadsheets, based on two arbitrary bounds and modelled by the remaining target market. </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7593195" y="7657995"/>
            <a:ext cx="1691219" cy="4627715"/>
          </a:xfrm>
          <a:custGeom>
            <a:avLst/>
            <a:gdLst/>
            <a:ahLst/>
            <a:cxnLst/>
            <a:rect r="r" b="b" t="t" l="l"/>
            <a:pathLst>
              <a:path h="4627715" w="1691219">
                <a:moveTo>
                  <a:pt x="0" y="0"/>
                </a:moveTo>
                <a:lnTo>
                  <a:pt x="1691219" y="0"/>
                </a:lnTo>
                <a:lnTo>
                  <a:pt x="1691219"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096098" y="555625"/>
            <a:ext cx="14095804" cy="1079501"/>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Bold"/>
              </a:rPr>
              <a:t>SALES: Users</a:t>
            </a:r>
          </a:p>
        </p:txBody>
      </p:sp>
      <p:sp>
        <p:nvSpPr>
          <p:cNvPr name="TextBox 7" id="7"/>
          <p:cNvSpPr txBox="true"/>
          <p:nvPr/>
        </p:nvSpPr>
        <p:spPr>
          <a:xfrm rot="0">
            <a:off x="6833606" y="1980856"/>
            <a:ext cx="4620788" cy="600725"/>
          </a:xfrm>
          <a:prstGeom prst="rect">
            <a:avLst/>
          </a:prstGeom>
        </p:spPr>
        <p:txBody>
          <a:bodyPr anchor="t" rtlCol="false" tIns="0" lIns="0" bIns="0" rIns="0">
            <a:spAutoFit/>
          </a:bodyPr>
          <a:lstStyle/>
          <a:p>
            <a:pPr>
              <a:lnSpc>
                <a:spcPts val="4428"/>
              </a:lnSpc>
            </a:pPr>
            <a:r>
              <a:rPr lang="en-US" sz="4428">
                <a:solidFill>
                  <a:srgbClr val="91612F"/>
                </a:solidFill>
                <a:latin typeface="Linux Biolinum"/>
              </a:rPr>
              <a:t>Why this formula?</a:t>
            </a:r>
          </a:p>
        </p:txBody>
      </p:sp>
      <p:sp>
        <p:nvSpPr>
          <p:cNvPr name="TextBox 8" id="8"/>
          <p:cNvSpPr txBox="true"/>
          <p:nvPr/>
        </p:nvSpPr>
        <p:spPr>
          <a:xfrm rot="0">
            <a:off x="795782" y="3605928"/>
            <a:ext cx="16696436" cy="5268729"/>
          </a:xfrm>
          <a:prstGeom prst="rect">
            <a:avLst/>
          </a:prstGeom>
        </p:spPr>
        <p:txBody>
          <a:bodyPr anchor="t" rtlCol="false" tIns="0" lIns="0" bIns="0" rIns="0">
            <a:spAutoFit/>
          </a:bodyPr>
          <a:lstStyle/>
          <a:p>
            <a:pPr algn="just" marL="902521" indent="-451261" lvl="1">
              <a:lnSpc>
                <a:spcPts val="4180"/>
              </a:lnSpc>
              <a:buFont typeface="Arial"/>
              <a:buChar char="•"/>
            </a:pPr>
            <a:r>
              <a:rPr lang="en-US" sz="4180">
                <a:solidFill>
                  <a:srgbClr val="91612F"/>
                </a:solidFill>
                <a:latin typeface="Linux Biolinum"/>
              </a:rPr>
              <a:t>After modelling the marketing campaign based on the not reached part of the target market and the annviersaries updates, we expect an increment of users directly dependent on that campaign investment, the ∆_M, concretely the 1% of the target users of each month.</a:t>
            </a:r>
          </a:p>
          <a:p>
            <a:pPr algn="just" marL="902521" indent="-451261" lvl="1">
              <a:lnSpc>
                <a:spcPts val="4180"/>
              </a:lnSpc>
              <a:buFont typeface="Arial"/>
              <a:buChar char="•"/>
            </a:pPr>
            <a:r>
              <a:rPr lang="en-US" sz="4180">
                <a:solidFill>
                  <a:srgbClr val="91612F"/>
                </a:solidFill>
                <a:latin typeface="Linux Biolinum"/>
              </a:rPr>
              <a:t> The r_R is another parameter describing the expected rate of users increase from recommendation by existing users, so it has to be dependent on the existing numebr of users (U_i-1) but subsracting from it the expected unsubscribed users, which is another parameter that we expect to be the 1%, after analysing the behaviour of the actual app users in the market.</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7593195" y="7657995"/>
            <a:ext cx="1691219" cy="4627715"/>
          </a:xfrm>
          <a:custGeom>
            <a:avLst/>
            <a:gdLst/>
            <a:ahLst/>
            <a:cxnLst/>
            <a:rect r="r" b="b" t="t" l="l"/>
            <a:pathLst>
              <a:path h="4627715" w="1691219">
                <a:moveTo>
                  <a:pt x="0" y="0"/>
                </a:moveTo>
                <a:lnTo>
                  <a:pt x="1691219" y="0"/>
                </a:lnTo>
                <a:lnTo>
                  <a:pt x="1691219"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096098" y="555625"/>
            <a:ext cx="14095804" cy="1079501"/>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Bold"/>
              </a:rPr>
              <a:t>SALES: Users</a:t>
            </a:r>
          </a:p>
        </p:txBody>
      </p:sp>
      <p:sp>
        <p:nvSpPr>
          <p:cNvPr name="TextBox 7" id="7"/>
          <p:cNvSpPr txBox="true"/>
          <p:nvPr/>
        </p:nvSpPr>
        <p:spPr>
          <a:xfrm rot="0">
            <a:off x="6833606" y="1701800"/>
            <a:ext cx="4620788" cy="600725"/>
          </a:xfrm>
          <a:prstGeom prst="rect">
            <a:avLst/>
          </a:prstGeom>
        </p:spPr>
        <p:txBody>
          <a:bodyPr anchor="t" rtlCol="false" tIns="0" lIns="0" bIns="0" rIns="0">
            <a:spAutoFit/>
          </a:bodyPr>
          <a:lstStyle/>
          <a:p>
            <a:pPr>
              <a:lnSpc>
                <a:spcPts val="4428"/>
              </a:lnSpc>
            </a:pPr>
            <a:r>
              <a:rPr lang="en-US" sz="4428">
                <a:solidFill>
                  <a:srgbClr val="91612F"/>
                </a:solidFill>
                <a:latin typeface="Linux Biolinum"/>
              </a:rPr>
              <a:t>Why this formula?</a:t>
            </a:r>
          </a:p>
        </p:txBody>
      </p:sp>
      <p:sp>
        <p:nvSpPr>
          <p:cNvPr name="TextBox 8" id="8"/>
          <p:cNvSpPr txBox="true"/>
          <p:nvPr/>
        </p:nvSpPr>
        <p:spPr>
          <a:xfrm rot="0">
            <a:off x="795782" y="2485662"/>
            <a:ext cx="16696436" cy="7364229"/>
          </a:xfrm>
          <a:prstGeom prst="rect">
            <a:avLst/>
          </a:prstGeom>
        </p:spPr>
        <p:txBody>
          <a:bodyPr anchor="t" rtlCol="false" tIns="0" lIns="0" bIns="0" rIns="0">
            <a:spAutoFit/>
          </a:bodyPr>
          <a:lstStyle/>
          <a:p>
            <a:pPr algn="just" marL="902521" indent="-451261" lvl="1">
              <a:lnSpc>
                <a:spcPts val="4180"/>
              </a:lnSpc>
              <a:buFont typeface="Arial"/>
              <a:buChar char="•"/>
            </a:pPr>
            <a:r>
              <a:rPr lang="en-US" sz="4180">
                <a:solidFill>
                  <a:srgbClr val="91612F"/>
                </a:solidFill>
                <a:latin typeface="Linux Biolinum"/>
              </a:rPr>
              <a:t>That factor that contemplates the probable increase of users independently of our market campaign, (Ui-1*(r_R-r_U)+∆B) is multiplied by a logarithm explicitly studied to smooth that function, whose main goal is to model that growth basing it in the total market too. </a:t>
            </a:r>
          </a:p>
          <a:p>
            <a:pPr algn="just" marL="902521" indent="-451261" lvl="1">
              <a:lnSpc>
                <a:spcPts val="4180"/>
              </a:lnSpc>
              <a:buFont typeface="Arial"/>
              <a:buChar char="•"/>
            </a:pPr>
            <a:r>
              <a:rPr lang="en-US" sz="4180">
                <a:solidFill>
                  <a:srgbClr val="91612F"/>
                </a:solidFill>
                <a:latin typeface="Linux Biolinum"/>
              </a:rPr>
              <a:t>T is the total number of users in our target market, so when we have no users increase, that log is gonna return 1 and the formula is gonna return the total number of expected increase users, but while the user increase approaches the number of total potential users, it goes down until reaching 0 when we have reached the total target market( which is very improbable.</a:t>
            </a:r>
          </a:p>
          <a:p>
            <a:pPr algn="just" marL="902521" indent="-451261" lvl="1">
              <a:lnSpc>
                <a:spcPts val="4180"/>
              </a:lnSpc>
              <a:buFont typeface="Arial"/>
              <a:buChar char="•"/>
            </a:pPr>
            <a:r>
              <a:rPr lang="en-US" sz="4180">
                <a:solidFill>
                  <a:srgbClr val="91612F"/>
                </a:solidFill>
                <a:latin typeface="Linux Biolinum"/>
              </a:rPr>
              <a:t>In this way, the number of users that we could expect to reach each month, it's now smoothly modelled by our share of the market, making more difficult to reach more customers when we have a bigger share.</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7593195" y="7657995"/>
            <a:ext cx="1691219" cy="4627715"/>
          </a:xfrm>
          <a:custGeom>
            <a:avLst/>
            <a:gdLst/>
            <a:ahLst/>
            <a:cxnLst/>
            <a:rect r="r" b="b" t="t" l="l"/>
            <a:pathLst>
              <a:path h="4627715" w="1691219">
                <a:moveTo>
                  <a:pt x="0" y="0"/>
                </a:moveTo>
                <a:lnTo>
                  <a:pt x="1691219" y="0"/>
                </a:lnTo>
                <a:lnTo>
                  <a:pt x="1691219"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656806" y="2207874"/>
            <a:ext cx="6974387" cy="3708788"/>
          </a:xfrm>
          <a:custGeom>
            <a:avLst/>
            <a:gdLst/>
            <a:ahLst/>
            <a:cxnLst/>
            <a:rect r="r" b="b" t="t" l="l"/>
            <a:pathLst>
              <a:path h="3708788" w="6974387">
                <a:moveTo>
                  <a:pt x="0" y="0"/>
                </a:moveTo>
                <a:lnTo>
                  <a:pt x="6974388" y="0"/>
                </a:lnTo>
                <a:lnTo>
                  <a:pt x="6974388" y="3708788"/>
                </a:lnTo>
                <a:lnTo>
                  <a:pt x="0" y="3708788"/>
                </a:lnTo>
                <a:lnTo>
                  <a:pt x="0" y="0"/>
                </a:lnTo>
                <a:close/>
              </a:path>
            </a:pathLst>
          </a:custGeom>
          <a:blipFill>
            <a:blip r:embed="rId6"/>
            <a:stretch>
              <a:fillRect l="0" t="0" r="0" b="0"/>
            </a:stretch>
          </a:blipFill>
        </p:spPr>
      </p:sp>
      <p:sp>
        <p:nvSpPr>
          <p:cNvPr name="TextBox 7" id="7"/>
          <p:cNvSpPr txBox="true"/>
          <p:nvPr/>
        </p:nvSpPr>
        <p:spPr>
          <a:xfrm rot="0">
            <a:off x="2600631" y="555652"/>
            <a:ext cx="14095804" cy="1079446"/>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Bold"/>
              </a:rPr>
              <a:t>REVENUES - SALES: Users</a:t>
            </a:r>
          </a:p>
        </p:txBody>
      </p:sp>
      <p:sp>
        <p:nvSpPr>
          <p:cNvPr name="TextBox 8" id="8"/>
          <p:cNvSpPr txBox="true"/>
          <p:nvPr/>
        </p:nvSpPr>
        <p:spPr>
          <a:xfrm rot="0">
            <a:off x="6642194" y="1692248"/>
            <a:ext cx="5003612" cy="515626"/>
          </a:xfrm>
          <a:prstGeom prst="rect">
            <a:avLst/>
          </a:prstGeom>
        </p:spPr>
        <p:txBody>
          <a:bodyPr anchor="t" rtlCol="false" tIns="0" lIns="0" bIns="0" rIns="0">
            <a:spAutoFit/>
          </a:bodyPr>
          <a:lstStyle/>
          <a:p>
            <a:pPr>
              <a:lnSpc>
                <a:spcPts val="3800"/>
              </a:lnSpc>
            </a:pPr>
            <a:r>
              <a:rPr lang="en-US" sz="3800">
                <a:solidFill>
                  <a:srgbClr val="91612F"/>
                </a:solidFill>
                <a:latin typeface="Linux Biolinum"/>
              </a:rPr>
              <a:t>Why these parameters?</a:t>
            </a:r>
          </a:p>
        </p:txBody>
      </p:sp>
      <p:sp>
        <p:nvSpPr>
          <p:cNvPr name="TextBox 9" id="9"/>
          <p:cNvSpPr txBox="true"/>
          <p:nvPr/>
        </p:nvSpPr>
        <p:spPr>
          <a:xfrm rot="0">
            <a:off x="795782" y="5992862"/>
            <a:ext cx="16696436" cy="4220979"/>
          </a:xfrm>
          <a:prstGeom prst="rect">
            <a:avLst/>
          </a:prstGeom>
        </p:spPr>
        <p:txBody>
          <a:bodyPr anchor="t" rtlCol="false" tIns="0" lIns="0" bIns="0" rIns="0">
            <a:spAutoFit/>
          </a:bodyPr>
          <a:lstStyle/>
          <a:p>
            <a:pPr algn="just" marL="902521" indent="-451261" lvl="1">
              <a:lnSpc>
                <a:spcPts val="4180"/>
              </a:lnSpc>
              <a:buFont typeface="Arial"/>
              <a:buChar char="•"/>
            </a:pPr>
            <a:r>
              <a:rPr lang="en-US" sz="4180">
                <a:solidFill>
                  <a:srgbClr val="91612F"/>
                </a:solidFill>
                <a:latin typeface="Linux Biolinum"/>
              </a:rPr>
              <a:t>After studying some data in the previous presentation about the users interaction with new apps, we have learnt that close to a 10% of the remaining target market (multiplied by 10000) gets a reasonable amount of new users from not-intentioned or expected sources.</a:t>
            </a:r>
          </a:p>
          <a:p>
            <a:pPr algn="just" marL="902521" indent="-451261" lvl="1">
              <a:lnSpc>
                <a:spcPts val="4180"/>
              </a:lnSpc>
              <a:buFont typeface="Arial"/>
              <a:buChar char="•"/>
            </a:pPr>
            <a:r>
              <a:rPr lang="en-US" sz="4180">
                <a:solidFill>
                  <a:srgbClr val="91612F"/>
                </a:solidFill>
                <a:latin typeface="Linux Biolinum"/>
              </a:rPr>
              <a:t>The user increment is the already explained recommendation rate, which we think it's reasonable to be smaller than 15%, but higher than 8%, given the high level of impressions spread throught the users community.</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7593195" y="7657995"/>
            <a:ext cx="1691219" cy="4627715"/>
          </a:xfrm>
          <a:custGeom>
            <a:avLst/>
            <a:gdLst/>
            <a:ahLst/>
            <a:cxnLst/>
            <a:rect r="r" b="b" t="t" l="l"/>
            <a:pathLst>
              <a:path h="4627715" w="1691219">
                <a:moveTo>
                  <a:pt x="0" y="0"/>
                </a:moveTo>
                <a:lnTo>
                  <a:pt x="1691219" y="0"/>
                </a:lnTo>
                <a:lnTo>
                  <a:pt x="1691219"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656806" y="2207874"/>
            <a:ext cx="6974387" cy="3708788"/>
          </a:xfrm>
          <a:custGeom>
            <a:avLst/>
            <a:gdLst/>
            <a:ahLst/>
            <a:cxnLst/>
            <a:rect r="r" b="b" t="t" l="l"/>
            <a:pathLst>
              <a:path h="3708788" w="6974387">
                <a:moveTo>
                  <a:pt x="0" y="0"/>
                </a:moveTo>
                <a:lnTo>
                  <a:pt x="6974388" y="0"/>
                </a:lnTo>
                <a:lnTo>
                  <a:pt x="6974388" y="3708788"/>
                </a:lnTo>
                <a:lnTo>
                  <a:pt x="0" y="3708788"/>
                </a:lnTo>
                <a:lnTo>
                  <a:pt x="0" y="0"/>
                </a:lnTo>
                <a:close/>
              </a:path>
            </a:pathLst>
          </a:custGeom>
          <a:blipFill>
            <a:blip r:embed="rId6"/>
            <a:stretch>
              <a:fillRect l="0" t="0" r="0" b="0"/>
            </a:stretch>
          </a:blipFill>
        </p:spPr>
      </p:sp>
      <p:sp>
        <p:nvSpPr>
          <p:cNvPr name="TextBox 7" id="7"/>
          <p:cNvSpPr txBox="true"/>
          <p:nvPr/>
        </p:nvSpPr>
        <p:spPr>
          <a:xfrm rot="0">
            <a:off x="2600631" y="555652"/>
            <a:ext cx="14095804" cy="1079446"/>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Bold"/>
              </a:rPr>
              <a:t>REVENUES - SALES: Users</a:t>
            </a:r>
          </a:p>
        </p:txBody>
      </p:sp>
      <p:sp>
        <p:nvSpPr>
          <p:cNvPr name="TextBox 8" id="8"/>
          <p:cNvSpPr txBox="true"/>
          <p:nvPr/>
        </p:nvSpPr>
        <p:spPr>
          <a:xfrm rot="0">
            <a:off x="6642194" y="1692248"/>
            <a:ext cx="5003612" cy="515626"/>
          </a:xfrm>
          <a:prstGeom prst="rect">
            <a:avLst/>
          </a:prstGeom>
        </p:spPr>
        <p:txBody>
          <a:bodyPr anchor="t" rtlCol="false" tIns="0" lIns="0" bIns="0" rIns="0">
            <a:spAutoFit/>
          </a:bodyPr>
          <a:lstStyle/>
          <a:p>
            <a:pPr>
              <a:lnSpc>
                <a:spcPts val="3800"/>
              </a:lnSpc>
            </a:pPr>
            <a:r>
              <a:rPr lang="en-US" sz="3800">
                <a:solidFill>
                  <a:srgbClr val="91612F"/>
                </a:solidFill>
                <a:latin typeface="Linux Biolinum"/>
              </a:rPr>
              <a:t>Why these parameters?</a:t>
            </a:r>
          </a:p>
        </p:txBody>
      </p:sp>
      <p:sp>
        <p:nvSpPr>
          <p:cNvPr name="TextBox 9" id="9"/>
          <p:cNvSpPr txBox="true"/>
          <p:nvPr/>
        </p:nvSpPr>
        <p:spPr>
          <a:xfrm rot="0">
            <a:off x="795782" y="5992862"/>
            <a:ext cx="16696436" cy="4220979"/>
          </a:xfrm>
          <a:prstGeom prst="rect">
            <a:avLst/>
          </a:prstGeom>
        </p:spPr>
        <p:txBody>
          <a:bodyPr anchor="t" rtlCol="false" tIns="0" lIns="0" bIns="0" rIns="0">
            <a:spAutoFit/>
          </a:bodyPr>
          <a:lstStyle/>
          <a:p>
            <a:pPr algn="just" marL="902521" indent="-451261" lvl="1">
              <a:lnSpc>
                <a:spcPts val="4180"/>
              </a:lnSpc>
              <a:buFont typeface="Arial"/>
              <a:buChar char="•"/>
            </a:pPr>
            <a:r>
              <a:rPr lang="en-US" sz="4180">
                <a:solidFill>
                  <a:srgbClr val="91612F"/>
                </a:solidFill>
                <a:latin typeface="Linux Biolinum"/>
              </a:rPr>
              <a:t>As we already said, we expect the 4% of the total users to become PRO users, given the common engagement of internet and APP users in the actual market, and the 40% of these to also buy the GPS.</a:t>
            </a:r>
          </a:p>
          <a:p>
            <a:pPr algn="just" marL="902521" indent="-451261" lvl="1">
              <a:lnSpc>
                <a:spcPts val="4180"/>
              </a:lnSpc>
              <a:buFont typeface="Arial"/>
              <a:buChar char="•"/>
            </a:pPr>
            <a:r>
              <a:rPr lang="en-US" sz="4180">
                <a:solidFill>
                  <a:srgbClr val="91612F"/>
                </a:solidFill>
                <a:latin typeface="Linux Biolinum"/>
              </a:rPr>
              <a:t>One could think that the totality of PRO users are gonna buy the GPS Tracker, since it's the main feature from the PRO version, but we, being conservative, have contemplated only the 40% of them, given that the fact of having another expense may prevent the half of them from buying it.</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091922" y="791513"/>
            <a:ext cx="14095804" cy="1079501"/>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Bold"/>
              </a:rPr>
              <a:t>REVENUES - OTHERS</a:t>
            </a:r>
          </a:p>
        </p:txBody>
      </p:sp>
      <p:sp>
        <p:nvSpPr>
          <p:cNvPr name="TextBox 7" id="7"/>
          <p:cNvSpPr txBox="true"/>
          <p:nvPr/>
        </p:nvSpPr>
        <p:spPr>
          <a:xfrm rot="0">
            <a:off x="5936453" y="1947214"/>
            <a:ext cx="6406743" cy="610312"/>
          </a:xfrm>
          <a:prstGeom prst="rect">
            <a:avLst/>
          </a:prstGeom>
        </p:spPr>
        <p:txBody>
          <a:bodyPr anchor="t" rtlCol="false" tIns="0" lIns="0" bIns="0" rIns="0">
            <a:spAutoFit/>
          </a:bodyPr>
          <a:lstStyle/>
          <a:p>
            <a:pPr>
              <a:lnSpc>
                <a:spcPts val="4528"/>
              </a:lnSpc>
            </a:pPr>
            <a:r>
              <a:rPr lang="en-US" sz="4528">
                <a:solidFill>
                  <a:srgbClr val="91612F"/>
                </a:solidFill>
                <a:latin typeface="Linux Biolinum"/>
              </a:rPr>
              <a:t>Why these other incomes?</a:t>
            </a:r>
          </a:p>
        </p:txBody>
      </p:sp>
      <p:sp>
        <p:nvSpPr>
          <p:cNvPr name="TextBox 8" id="8"/>
          <p:cNvSpPr txBox="true"/>
          <p:nvPr/>
        </p:nvSpPr>
        <p:spPr>
          <a:xfrm rot="0">
            <a:off x="795782" y="3041907"/>
            <a:ext cx="16696436" cy="6316479"/>
          </a:xfrm>
          <a:prstGeom prst="rect">
            <a:avLst/>
          </a:prstGeom>
        </p:spPr>
        <p:txBody>
          <a:bodyPr anchor="t" rtlCol="false" tIns="0" lIns="0" bIns="0" rIns="0">
            <a:spAutoFit/>
          </a:bodyPr>
          <a:lstStyle/>
          <a:p>
            <a:pPr algn="just" marL="902521" indent="-451261" lvl="1">
              <a:lnSpc>
                <a:spcPts val="4180"/>
              </a:lnSpc>
              <a:buFont typeface="Arial"/>
              <a:buChar char="•"/>
            </a:pPr>
            <a:r>
              <a:rPr lang="en-US" sz="4180">
                <a:solidFill>
                  <a:srgbClr val="91612F"/>
                </a:solidFill>
                <a:latin typeface="Linux Biolinum"/>
              </a:rPr>
              <a:t>Though our main sales previsions allow us to be optimistic, we expect to need more incomes to keep our company properly running, and we have made a realistic plan based on the actual information.</a:t>
            </a:r>
          </a:p>
          <a:p>
            <a:pPr algn="just" marL="902521" indent="-451261" lvl="1">
              <a:lnSpc>
                <a:spcPts val="4180"/>
              </a:lnSpc>
              <a:buFont typeface="Arial"/>
              <a:buChar char="•"/>
            </a:pPr>
            <a:r>
              <a:rPr lang="en-US" sz="4180">
                <a:solidFill>
                  <a:srgbClr val="91612F"/>
                </a:solidFill>
                <a:latin typeface="Linux Biolinum"/>
              </a:rPr>
              <a:t>First, we consider offering an advertising service to other companies, with an average of a 20% of our users opening the app a day, receiving 5 impressions each one of them and charging 1.50€ per 1000 impressions, which is the standard cost in the social media.</a:t>
            </a:r>
          </a:p>
          <a:p>
            <a:pPr algn="just" marL="902521" indent="-451261" lvl="1">
              <a:lnSpc>
                <a:spcPts val="4180"/>
              </a:lnSpc>
              <a:buFont typeface="Arial"/>
              <a:buChar char="•"/>
            </a:pPr>
            <a:r>
              <a:rPr lang="en-US" sz="4180">
                <a:solidFill>
                  <a:srgbClr val="91612F"/>
                </a:solidFill>
                <a:latin typeface="Linux Biolinum"/>
              </a:rPr>
              <a:t>We also have the partnership with KIWOKO and the Veterniaries, both of them are billateral, which means not only them promoting our product but we promoting their's and receiving a comission about that.</a:t>
            </a:r>
          </a:p>
          <a:p>
            <a:pPr algn="just" marL="902521" indent="-451261" lvl="1">
              <a:lnSpc>
                <a:spcPts val="4180"/>
              </a:lnSpc>
              <a:buFont typeface="Arial"/>
              <a:buChar char="•"/>
            </a:pPr>
            <a:r>
              <a:rPr lang="en-US" sz="4180">
                <a:solidFill>
                  <a:srgbClr val="91612F"/>
                </a:solidFill>
                <a:latin typeface="Linux Biolinum"/>
              </a:rPr>
              <a:t>All the data has been studied from the actual market,  for instance the average veterinary cost or the proportion of pet owners going to vet.  </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238095" y="2087937"/>
            <a:ext cx="6550396" cy="3937206"/>
          </a:xfrm>
          <a:custGeom>
            <a:avLst/>
            <a:gdLst/>
            <a:ahLst/>
            <a:cxnLst/>
            <a:rect r="r" b="b" t="t" l="l"/>
            <a:pathLst>
              <a:path h="3937206" w="6550396">
                <a:moveTo>
                  <a:pt x="0" y="0"/>
                </a:moveTo>
                <a:lnTo>
                  <a:pt x="6550396" y="0"/>
                </a:lnTo>
                <a:lnTo>
                  <a:pt x="6550396" y="3937206"/>
                </a:lnTo>
                <a:lnTo>
                  <a:pt x="0" y="3937206"/>
                </a:lnTo>
                <a:lnTo>
                  <a:pt x="0" y="0"/>
                </a:lnTo>
                <a:close/>
              </a:path>
            </a:pathLst>
          </a:custGeom>
          <a:blipFill>
            <a:blip r:embed="rId6"/>
            <a:stretch>
              <a:fillRect l="0" t="0" r="0" b="0"/>
            </a:stretch>
          </a:blipFill>
        </p:spPr>
      </p:sp>
      <p:sp>
        <p:nvSpPr>
          <p:cNvPr name="Freeform 7" id="7"/>
          <p:cNvSpPr/>
          <p:nvPr/>
        </p:nvSpPr>
        <p:spPr>
          <a:xfrm flipH="false" flipV="false" rot="0">
            <a:off x="9413809" y="2087937"/>
            <a:ext cx="6578205" cy="3953921"/>
          </a:xfrm>
          <a:custGeom>
            <a:avLst/>
            <a:gdLst/>
            <a:ahLst/>
            <a:cxnLst/>
            <a:rect r="r" b="b" t="t" l="l"/>
            <a:pathLst>
              <a:path h="3953921" w="6578205">
                <a:moveTo>
                  <a:pt x="0" y="0"/>
                </a:moveTo>
                <a:lnTo>
                  <a:pt x="6578205" y="0"/>
                </a:lnTo>
                <a:lnTo>
                  <a:pt x="6578205" y="3953921"/>
                </a:lnTo>
                <a:lnTo>
                  <a:pt x="0" y="3953921"/>
                </a:lnTo>
                <a:lnTo>
                  <a:pt x="0" y="0"/>
                </a:lnTo>
                <a:close/>
              </a:path>
            </a:pathLst>
          </a:custGeom>
          <a:blipFill>
            <a:blip r:embed="rId7"/>
            <a:stretch>
              <a:fillRect l="0" t="0" r="0" b="0"/>
            </a:stretch>
          </a:blipFill>
        </p:spPr>
      </p:sp>
      <p:sp>
        <p:nvSpPr>
          <p:cNvPr name="Freeform 8" id="8"/>
          <p:cNvSpPr/>
          <p:nvPr/>
        </p:nvSpPr>
        <p:spPr>
          <a:xfrm flipH="false" flipV="false" rot="0">
            <a:off x="5952908" y="6172402"/>
            <a:ext cx="6529475" cy="3924631"/>
          </a:xfrm>
          <a:custGeom>
            <a:avLst/>
            <a:gdLst/>
            <a:ahLst/>
            <a:cxnLst/>
            <a:rect r="r" b="b" t="t" l="l"/>
            <a:pathLst>
              <a:path h="3924631" w="6529475">
                <a:moveTo>
                  <a:pt x="0" y="0"/>
                </a:moveTo>
                <a:lnTo>
                  <a:pt x="6529474" y="0"/>
                </a:lnTo>
                <a:lnTo>
                  <a:pt x="6529474" y="3924631"/>
                </a:lnTo>
                <a:lnTo>
                  <a:pt x="0" y="3924631"/>
                </a:lnTo>
                <a:lnTo>
                  <a:pt x="0" y="0"/>
                </a:lnTo>
                <a:close/>
              </a:path>
            </a:pathLst>
          </a:custGeom>
          <a:blipFill>
            <a:blip r:embed="rId8"/>
            <a:stretch>
              <a:fillRect l="0" t="0" r="0" b="0"/>
            </a:stretch>
          </a:blipFill>
        </p:spPr>
      </p:sp>
      <p:grpSp>
        <p:nvGrpSpPr>
          <p:cNvPr name="Group 9" id="9"/>
          <p:cNvGrpSpPr/>
          <p:nvPr/>
        </p:nvGrpSpPr>
        <p:grpSpPr>
          <a:xfrm rot="0">
            <a:off x="259340" y="3604779"/>
            <a:ext cx="1538721" cy="153872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1612F"/>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3079"/>
                </a:lnSpc>
              </a:pPr>
              <a:r>
                <a:rPr lang="en-US" sz="2199">
                  <a:solidFill>
                    <a:srgbClr val="FFFFFF"/>
                  </a:solidFill>
                  <a:latin typeface="Linux Biolinum"/>
                </a:rPr>
                <a:t>temporal contracts</a:t>
              </a:r>
            </a:p>
          </p:txBody>
        </p:sp>
      </p:grpSp>
      <p:sp>
        <p:nvSpPr>
          <p:cNvPr name="Freeform 12" id="12"/>
          <p:cNvSpPr/>
          <p:nvPr/>
        </p:nvSpPr>
        <p:spPr>
          <a:xfrm flipH="false" flipV="false" rot="-1747843">
            <a:off x="677655" y="2398387"/>
            <a:ext cx="2690055" cy="1071131"/>
          </a:xfrm>
          <a:custGeom>
            <a:avLst/>
            <a:gdLst/>
            <a:ahLst/>
            <a:cxnLst/>
            <a:rect r="r" b="b" t="t" l="l"/>
            <a:pathLst>
              <a:path h="1071131" w="2690055">
                <a:moveTo>
                  <a:pt x="0" y="0"/>
                </a:moveTo>
                <a:lnTo>
                  <a:pt x="2690055" y="0"/>
                </a:lnTo>
                <a:lnTo>
                  <a:pt x="2690055" y="1071131"/>
                </a:lnTo>
                <a:lnTo>
                  <a:pt x="0" y="107113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2091922" y="791513"/>
            <a:ext cx="14095804" cy="1079501"/>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Bold"/>
              </a:rPr>
              <a:t>EXPENSES - SALARIES (20%)</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209910" y="2392803"/>
            <a:ext cx="9868180" cy="3569574"/>
          </a:xfrm>
          <a:custGeom>
            <a:avLst/>
            <a:gdLst/>
            <a:ahLst/>
            <a:cxnLst/>
            <a:rect r="r" b="b" t="t" l="l"/>
            <a:pathLst>
              <a:path h="3569574" w="9868180">
                <a:moveTo>
                  <a:pt x="0" y="0"/>
                </a:moveTo>
                <a:lnTo>
                  <a:pt x="9868180" y="0"/>
                </a:lnTo>
                <a:lnTo>
                  <a:pt x="9868180" y="3569574"/>
                </a:lnTo>
                <a:lnTo>
                  <a:pt x="0" y="3569574"/>
                </a:lnTo>
                <a:lnTo>
                  <a:pt x="0" y="0"/>
                </a:lnTo>
                <a:close/>
              </a:path>
            </a:pathLst>
          </a:custGeom>
          <a:blipFill>
            <a:blip r:embed="rId6"/>
            <a:stretch>
              <a:fillRect l="0" t="0" r="0" b="0"/>
            </a:stretch>
          </a:blipFill>
        </p:spPr>
      </p:sp>
      <p:sp>
        <p:nvSpPr>
          <p:cNvPr name="TextBox 7" id="7"/>
          <p:cNvSpPr txBox="true"/>
          <p:nvPr/>
        </p:nvSpPr>
        <p:spPr>
          <a:xfrm rot="0">
            <a:off x="2096098" y="555625"/>
            <a:ext cx="14095804" cy="1079501"/>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Bold"/>
              </a:rPr>
              <a:t>MARKETING</a:t>
            </a:r>
          </a:p>
        </p:txBody>
      </p:sp>
      <p:sp>
        <p:nvSpPr>
          <p:cNvPr name="TextBox 8" id="8"/>
          <p:cNvSpPr txBox="true"/>
          <p:nvPr/>
        </p:nvSpPr>
        <p:spPr>
          <a:xfrm rot="0">
            <a:off x="7156332" y="1692275"/>
            <a:ext cx="3975335" cy="515626"/>
          </a:xfrm>
          <a:prstGeom prst="rect">
            <a:avLst/>
          </a:prstGeom>
        </p:spPr>
        <p:txBody>
          <a:bodyPr anchor="t" rtlCol="false" tIns="0" lIns="0" bIns="0" rIns="0">
            <a:spAutoFit/>
          </a:bodyPr>
          <a:lstStyle/>
          <a:p>
            <a:pPr>
              <a:lnSpc>
                <a:spcPts val="3800"/>
              </a:lnSpc>
            </a:pPr>
            <a:r>
              <a:rPr lang="en-US" sz="3800">
                <a:solidFill>
                  <a:srgbClr val="91612F"/>
                </a:solidFill>
                <a:latin typeface="Linux Biolinum"/>
              </a:rPr>
              <a:t>Why this formula?</a:t>
            </a:r>
          </a:p>
        </p:txBody>
      </p:sp>
      <p:sp>
        <p:nvSpPr>
          <p:cNvPr name="TextBox 9" id="9"/>
          <p:cNvSpPr txBox="true"/>
          <p:nvPr/>
        </p:nvSpPr>
        <p:spPr>
          <a:xfrm rot="0">
            <a:off x="795782" y="6219552"/>
            <a:ext cx="16696436" cy="3173229"/>
          </a:xfrm>
          <a:prstGeom prst="rect">
            <a:avLst/>
          </a:prstGeom>
        </p:spPr>
        <p:txBody>
          <a:bodyPr anchor="t" rtlCol="false" tIns="0" lIns="0" bIns="0" rIns="0">
            <a:spAutoFit/>
          </a:bodyPr>
          <a:lstStyle/>
          <a:p>
            <a:pPr algn="just" marL="902521" indent="-451261" lvl="1">
              <a:lnSpc>
                <a:spcPts val="4180"/>
              </a:lnSpc>
              <a:buFont typeface="Arial"/>
              <a:buChar char="•"/>
            </a:pPr>
            <a:r>
              <a:rPr lang="en-US" sz="4180">
                <a:solidFill>
                  <a:srgbClr val="91612F"/>
                </a:solidFill>
                <a:latin typeface="Linux Biolinum"/>
              </a:rPr>
              <a:t>We want to model how much people do we get from different criteria:</a:t>
            </a:r>
          </a:p>
          <a:p>
            <a:pPr algn="just" marL="902521" indent="-451261" lvl="1">
              <a:lnSpc>
                <a:spcPts val="4180"/>
              </a:lnSpc>
              <a:buFont typeface="Arial"/>
              <a:buChar char="•"/>
            </a:pPr>
            <a:r>
              <a:rPr lang="en-US" sz="4180">
                <a:solidFill>
                  <a:srgbClr val="91612F"/>
                </a:solidFill>
                <a:latin typeface="Linux Biolinum"/>
              </a:rPr>
              <a:t>The already share of the market of our company.</a:t>
            </a:r>
          </a:p>
          <a:p>
            <a:pPr algn="just" marL="902521" indent="-451261" lvl="1">
              <a:lnSpc>
                <a:spcPts val="4180"/>
              </a:lnSpc>
              <a:buFont typeface="Arial"/>
              <a:buChar char="•"/>
            </a:pPr>
            <a:r>
              <a:rPr lang="en-US" sz="4180">
                <a:solidFill>
                  <a:srgbClr val="91612F"/>
                </a:solidFill>
                <a:latin typeface="Linux Biolinum"/>
              </a:rPr>
              <a:t>The portion of the potential users that we want to reach (initially 10%, increases with the time to reach the rest of the market)</a:t>
            </a:r>
          </a:p>
          <a:p>
            <a:pPr algn="just" marL="902521" indent="-451261" lvl="1">
              <a:lnSpc>
                <a:spcPts val="4180"/>
              </a:lnSpc>
              <a:buFont typeface="Arial"/>
              <a:buChar char="•"/>
            </a:pPr>
            <a:r>
              <a:rPr lang="en-US" sz="4180">
                <a:solidFill>
                  <a:srgbClr val="91612F"/>
                </a:solidFill>
                <a:latin typeface="Linux Biolinum"/>
              </a:rPr>
              <a:t>Special campaigns (The initial one and one per each anniversary, when we plan to launch a big update of our app and services).</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337241" y="1936863"/>
            <a:ext cx="9613518" cy="5601476"/>
          </a:xfrm>
          <a:custGeom>
            <a:avLst/>
            <a:gdLst/>
            <a:ahLst/>
            <a:cxnLst/>
            <a:rect r="r" b="b" t="t" l="l"/>
            <a:pathLst>
              <a:path h="5601476" w="9613518">
                <a:moveTo>
                  <a:pt x="0" y="0"/>
                </a:moveTo>
                <a:lnTo>
                  <a:pt x="9613518" y="0"/>
                </a:lnTo>
                <a:lnTo>
                  <a:pt x="9613518" y="5601476"/>
                </a:lnTo>
                <a:lnTo>
                  <a:pt x="0" y="5601476"/>
                </a:lnTo>
                <a:lnTo>
                  <a:pt x="0" y="0"/>
                </a:lnTo>
                <a:close/>
              </a:path>
            </a:pathLst>
          </a:custGeom>
          <a:blipFill>
            <a:blip r:embed="rId6"/>
            <a:stretch>
              <a:fillRect l="0" t="0" r="0" b="0"/>
            </a:stretch>
          </a:blipFill>
        </p:spPr>
      </p:sp>
      <p:sp>
        <p:nvSpPr>
          <p:cNvPr name="TextBox 7" id="7"/>
          <p:cNvSpPr txBox="true"/>
          <p:nvPr/>
        </p:nvSpPr>
        <p:spPr>
          <a:xfrm rot="0">
            <a:off x="2096098" y="555625"/>
            <a:ext cx="14095804" cy="1079501"/>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Bold"/>
              </a:rPr>
              <a:t>MARKETING in Data</a:t>
            </a:r>
          </a:p>
        </p:txBody>
      </p:sp>
      <p:sp>
        <p:nvSpPr>
          <p:cNvPr name="TextBox 8" id="8"/>
          <p:cNvSpPr txBox="true"/>
          <p:nvPr/>
        </p:nvSpPr>
        <p:spPr>
          <a:xfrm rot="0">
            <a:off x="795782" y="7919339"/>
            <a:ext cx="16696436" cy="1601604"/>
          </a:xfrm>
          <a:prstGeom prst="rect">
            <a:avLst/>
          </a:prstGeom>
        </p:spPr>
        <p:txBody>
          <a:bodyPr anchor="t" rtlCol="false" tIns="0" lIns="0" bIns="0" rIns="0">
            <a:spAutoFit/>
          </a:bodyPr>
          <a:lstStyle/>
          <a:p>
            <a:pPr algn="just" marL="902521" indent="-451261" lvl="1">
              <a:lnSpc>
                <a:spcPts val="4180"/>
              </a:lnSpc>
              <a:buFont typeface="Arial"/>
              <a:buChar char="•"/>
            </a:pPr>
            <a:r>
              <a:rPr lang="en-US" sz="4180">
                <a:solidFill>
                  <a:srgbClr val="91612F"/>
                </a:solidFill>
                <a:latin typeface="Linux Biolinum"/>
              </a:rPr>
              <a:t>We expect these parameters to be the basis of our marketing modelling, most of them based on current trendencies (real cost of engagement and probable percentage of success ads.</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704496" y="2719322"/>
            <a:ext cx="10879008" cy="6538978"/>
          </a:xfrm>
          <a:custGeom>
            <a:avLst/>
            <a:gdLst/>
            <a:ahLst/>
            <a:cxnLst/>
            <a:rect r="r" b="b" t="t" l="l"/>
            <a:pathLst>
              <a:path h="6538978" w="10879008">
                <a:moveTo>
                  <a:pt x="0" y="0"/>
                </a:moveTo>
                <a:lnTo>
                  <a:pt x="10879008" y="0"/>
                </a:lnTo>
                <a:lnTo>
                  <a:pt x="10879008" y="6538978"/>
                </a:lnTo>
                <a:lnTo>
                  <a:pt x="0" y="6538978"/>
                </a:lnTo>
                <a:lnTo>
                  <a:pt x="0" y="0"/>
                </a:lnTo>
                <a:close/>
              </a:path>
            </a:pathLst>
          </a:custGeom>
          <a:blipFill>
            <a:blip r:embed="rId6"/>
            <a:stretch>
              <a:fillRect l="0" t="0" r="0" b="0"/>
            </a:stretch>
          </a:blipFill>
        </p:spPr>
      </p:sp>
      <p:grpSp>
        <p:nvGrpSpPr>
          <p:cNvPr name="Group 7" id="7"/>
          <p:cNvGrpSpPr/>
          <p:nvPr/>
        </p:nvGrpSpPr>
        <p:grpSpPr>
          <a:xfrm rot="0">
            <a:off x="5106516" y="3998638"/>
            <a:ext cx="1719574" cy="171957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C46E28"/>
            </a:solidFill>
          </p:spPr>
        </p:sp>
        <p:sp>
          <p:nvSpPr>
            <p:cNvPr name="TextBox 9" id="9"/>
            <p:cNvSpPr txBox="true"/>
            <p:nvPr/>
          </p:nvSpPr>
          <p:spPr>
            <a:xfrm>
              <a:off x="127000" y="88900"/>
              <a:ext cx="558800" cy="596900"/>
            </a:xfrm>
            <a:prstGeom prst="rect">
              <a:avLst/>
            </a:prstGeom>
          </p:spPr>
          <p:txBody>
            <a:bodyPr anchor="ctr" rtlCol="false" tIns="50800" lIns="50800" bIns="50800" rIns="50800"/>
            <a:lstStyle/>
            <a:p>
              <a:pPr algn="ctr">
                <a:lnSpc>
                  <a:spcPts val="2520"/>
                </a:lnSpc>
              </a:pPr>
              <a:r>
                <a:rPr lang="en-US" sz="1800">
                  <a:solidFill>
                    <a:srgbClr val="000000"/>
                  </a:solidFill>
                  <a:latin typeface="Linux Biolinum Bold"/>
                </a:rPr>
                <a:t>Initial Provisions</a:t>
              </a:r>
            </a:p>
          </p:txBody>
        </p:sp>
      </p:grpSp>
      <p:sp>
        <p:nvSpPr>
          <p:cNvPr name="TextBox 10" id="10"/>
          <p:cNvSpPr txBox="true"/>
          <p:nvPr/>
        </p:nvSpPr>
        <p:spPr>
          <a:xfrm rot="0">
            <a:off x="1401879" y="1326090"/>
            <a:ext cx="15231799" cy="1079501"/>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Bold"/>
              </a:rPr>
              <a:t>EXPENSES - PRODUCTION (-1%)</a:t>
            </a:r>
          </a:p>
        </p:txBody>
      </p:sp>
      <p:sp>
        <p:nvSpPr>
          <p:cNvPr name="TextBox 11" id="11"/>
          <p:cNvSpPr txBox="true"/>
          <p:nvPr/>
        </p:nvSpPr>
        <p:spPr>
          <a:xfrm rot="0">
            <a:off x="4430018" y="9629775"/>
            <a:ext cx="9427964" cy="457836"/>
          </a:xfrm>
          <a:prstGeom prst="rect">
            <a:avLst/>
          </a:prstGeom>
        </p:spPr>
        <p:txBody>
          <a:bodyPr anchor="t" rtlCol="false" tIns="0" lIns="0" bIns="0" rIns="0">
            <a:spAutoFit/>
          </a:bodyPr>
          <a:lstStyle/>
          <a:p>
            <a:pPr algn="ctr" marL="734071" indent="-367035" lvl="1">
              <a:lnSpc>
                <a:spcPts val="3400"/>
              </a:lnSpc>
              <a:buFont typeface="Arial"/>
              <a:buChar char="•"/>
            </a:pPr>
            <a:r>
              <a:rPr lang="en-US" sz="3400">
                <a:solidFill>
                  <a:srgbClr val="91612F"/>
                </a:solidFill>
                <a:latin typeface="Linux Biolinum"/>
              </a:rPr>
              <a:t>Cost of a single unit: 6€ (cheaper provider found)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83962" y="2830515"/>
            <a:ext cx="7579397" cy="5504744"/>
          </a:xfrm>
          <a:custGeom>
            <a:avLst/>
            <a:gdLst/>
            <a:ahLst/>
            <a:cxnLst/>
            <a:rect r="r" b="b" t="t" l="l"/>
            <a:pathLst>
              <a:path h="5504744" w="7579397">
                <a:moveTo>
                  <a:pt x="0" y="0"/>
                </a:moveTo>
                <a:lnTo>
                  <a:pt x="7579397" y="0"/>
                </a:lnTo>
                <a:lnTo>
                  <a:pt x="7579397" y="5504744"/>
                </a:lnTo>
                <a:lnTo>
                  <a:pt x="0" y="5504744"/>
                </a:lnTo>
                <a:lnTo>
                  <a:pt x="0" y="0"/>
                </a:lnTo>
                <a:close/>
              </a:path>
            </a:pathLst>
          </a:custGeom>
          <a:blipFill>
            <a:blip r:embed="rId6"/>
            <a:stretch>
              <a:fillRect l="0" t="0" r="0" b="0"/>
            </a:stretch>
          </a:blipFill>
        </p:spPr>
      </p:sp>
      <p:sp>
        <p:nvSpPr>
          <p:cNvPr name="Freeform 7" id="7"/>
          <p:cNvSpPr/>
          <p:nvPr/>
        </p:nvSpPr>
        <p:spPr>
          <a:xfrm flipH="false" flipV="false" rot="0">
            <a:off x="8245177" y="2493358"/>
            <a:ext cx="9715561" cy="6179057"/>
          </a:xfrm>
          <a:custGeom>
            <a:avLst/>
            <a:gdLst/>
            <a:ahLst/>
            <a:cxnLst/>
            <a:rect r="r" b="b" t="t" l="l"/>
            <a:pathLst>
              <a:path h="6179057" w="9715561">
                <a:moveTo>
                  <a:pt x="0" y="0"/>
                </a:moveTo>
                <a:lnTo>
                  <a:pt x="9715560" y="0"/>
                </a:lnTo>
                <a:lnTo>
                  <a:pt x="9715560" y="6179057"/>
                </a:lnTo>
                <a:lnTo>
                  <a:pt x="0" y="6179057"/>
                </a:lnTo>
                <a:lnTo>
                  <a:pt x="0" y="0"/>
                </a:lnTo>
                <a:close/>
              </a:path>
            </a:pathLst>
          </a:custGeom>
          <a:blipFill>
            <a:blip r:embed="rId7"/>
            <a:stretch>
              <a:fillRect l="0" t="0" r="0" b="0"/>
            </a:stretch>
          </a:blipFill>
        </p:spPr>
      </p:sp>
      <p:sp>
        <p:nvSpPr>
          <p:cNvPr name="TextBox 8" id="8"/>
          <p:cNvSpPr txBox="true"/>
          <p:nvPr/>
        </p:nvSpPr>
        <p:spPr>
          <a:xfrm rot="0">
            <a:off x="2091922" y="791513"/>
            <a:ext cx="14095804" cy="1079501"/>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Bold"/>
              </a:rPr>
              <a:t>REVENUES - OTHERS</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309619" y="7550402"/>
            <a:ext cx="3474103" cy="776564"/>
          </a:xfrm>
          <a:custGeom>
            <a:avLst/>
            <a:gdLst/>
            <a:ahLst/>
            <a:cxnLst/>
            <a:rect r="r" b="b" t="t" l="l"/>
            <a:pathLst>
              <a:path h="776564" w="3474103">
                <a:moveTo>
                  <a:pt x="0" y="0"/>
                </a:moveTo>
                <a:lnTo>
                  <a:pt x="3474103" y="0"/>
                </a:lnTo>
                <a:lnTo>
                  <a:pt x="3474103" y="776564"/>
                </a:lnTo>
                <a:lnTo>
                  <a:pt x="0" y="776564"/>
                </a:lnTo>
                <a:lnTo>
                  <a:pt x="0" y="0"/>
                </a:lnTo>
                <a:close/>
              </a:path>
            </a:pathLst>
          </a:custGeom>
          <a:blipFill>
            <a:blip r:embed="rId6"/>
            <a:stretch>
              <a:fillRect l="0" t="0" r="0" b="0"/>
            </a:stretch>
          </a:blipFill>
        </p:spPr>
      </p:sp>
      <p:sp>
        <p:nvSpPr>
          <p:cNvPr name="Freeform 7" id="7"/>
          <p:cNvSpPr/>
          <p:nvPr/>
        </p:nvSpPr>
        <p:spPr>
          <a:xfrm flipH="false" flipV="false" rot="0">
            <a:off x="5865561" y="2782281"/>
            <a:ext cx="2945392" cy="5916734"/>
          </a:xfrm>
          <a:custGeom>
            <a:avLst/>
            <a:gdLst/>
            <a:ahLst/>
            <a:cxnLst/>
            <a:rect r="r" b="b" t="t" l="l"/>
            <a:pathLst>
              <a:path h="5916734" w="2945392">
                <a:moveTo>
                  <a:pt x="0" y="0"/>
                </a:moveTo>
                <a:lnTo>
                  <a:pt x="2945392" y="0"/>
                </a:lnTo>
                <a:lnTo>
                  <a:pt x="2945392" y="5916734"/>
                </a:lnTo>
                <a:lnTo>
                  <a:pt x="0" y="5916734"/>
                </a:lnTo>
                <a:lnTo>
                  <a:pt x="0" y="0"/>
                </a:lnTo>
                <a:close/>
              </a:path>
            </a:pathLst>
          </a:custGeom>
          <a:blipFill>
            <a:blip r:embed="rId7"/>
            <a:stretch>
              <a:fillRect l="0" t="0" r="0" b="0"/>
            </a:stretch>
          </a:blipFill>
        </p:spPr>
      </p:sp>
      <p:sp>
        <p:nvSpPr>
          <p:cNvPr name="Freeform 8" id="8"/>
          <p:cNvSpPr/>
          <p:nvPr/>
        </p:nvSpPr>
        <p:spPr>
          <a:xfrm flipH="false" flipV="false" rot="0">
            <a:off x="9933733" y="2793921"/>
            <a:ext cx="5495559" cy="4756481"/>
          </a:xfrm>
          <a:custGeom>
            <a:avLst/>
            <a:gdLst/>
            <a:ahLst/>
            <a:cxnLst/>
            <a:rect r="r" b="b" t="t" l="l"/>
            <a:pathLst>
              <a:path h="4756481" w="5495559">
                <a:moveTo>
                  <a:pt x="0" y="0"/>
                </a:moveTo>
                <a:lnTo>
                  <a:pt x="5495560" y="0"/>
                </a:lnTo>
                <a:lnTo>
                  <a:pt x="5495560" y="4756481"/>
                </a:lnTo>
                <a:lnTo>
                  <a:pt x="0" y="4756481"/>
                </a:lnTo>
                <a:lnTo>
                  <a:pt x="0" y="0"/>
                </a:lnTo>
                <a:close/>
              </a:path>
            </a:pathLst>
          </a:custGeom>
          <a:blipFill>
            <a:blip r:embed="rId8"/>
            <a:stretch>
              <a:fillRect l="0" t="-44359" r="0" b="0"/>
            </a:stretch>
          </a:blipFill>
        </p:spPr>
      </p:sp>
      <p:sp>
        <p:nvSpPr>
          <p:cNvPr name="TextBox 9" id="9"/>
          <p:cNvSpPr txBox="true"/>
          <p:nvPr/>
        </p:nvSpPr>
        <p:spPr>
          <a:xfrm rot="0">
            <a:off x="1717433" y="1326090"/>
            <a:ext cx="14904338" cy="1079501"/>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Bold"/>
              </a:rPr>
              <a:t>EXPENSES -  COWORKING (2%)</a:t>
            </a:r>
          </a:p>
        </p:txBody>
      </p:sp>
      <p:sp>
        <p:nvSpPr>
          <p:cNvPr name="TextBox 10" id="10"/>
          <p:cNvSpPr txBox="true"/>
          <p:nvPr/>
        </p:nvSpPr>
        <p:spPr>
          <a:xfrm rot="0">
            <a:off x="1243504" y="3232407"/>
            <a:ext cx="4433717" cy="4902200"/>
          </a:xfrm>
          <a:prstGeom prst="rect">
            <a:avLst/>
          </a:prstGeom>
        </p:spPr>
        <p:txBody>
          <a:bodyPr anchor="t" rtlCol="false" tIns="0" lIns="0" bIns="0" rIns="0">
            <a:spAutoFit/>
          </a:bodyPr>
          <a:lstStyle/>
          <a:p>
            <a:pPr algn="ctr">
              <a:lnSpc>
                <a:spcPts val="5499"/>
              </a:lnSpc>
            </a:pPr>
            <a:r>
              <a:rPr lang="en-US" sz="5499">
                <a:solidFill>
                  <a:srgbClr val="91612F"/>
                </a:solidFill>
                <a:latin typeface="Linux Biolinum"/>
              </a:rPr>
              <a:t>BETAHAUS, FROM MONTH 2 &gt;</a:t>
            </a:r>
          </a:p>
          <a:p>
            <a:pPr algn="ctr">
              <a:lnSpc>
                <a:spcPts val="5499"/>
              </a:lnSpc>
            </a:pPr>
          </a:p>
          <a:p>
            <a:pPr algn="ctr">
              <a:lnSpc>
                <a:spcPts val="5499"/>
              </a:lnSpc>
            </a:pPr>
          </a:p>
          <a:p>
            <a:pPr algn="ctr">
              <a:lnSpc>
                <a:spcPts val="5499"/>
              </a:lnSpc>
            </a:pPr>
          </a:p>
          <a:p>
            <a:pPr algn="ctr">
              <a:lnSpc>
                <a:spcPts val="5499"/>
              </a:lnSpc>
              <a:spcBef>
                <a:spcPct val="0"/>
              </a:spcBef>
            </a:pPr>
            <a:r>
              <a:rPr lang="en-US" sz="5499">
                <a:solidFill>
                  <a:srgbClr val="91612F"/>
                </a:solidFill>
                <a:latin typeface="Linux Biolinum"/>
              </a:rPr>
              <a:t>4.800€/month</a:t>
            </a:r>
          </a:p>
        </p:txBody>
      </p:sp>
      <p:sp>
        <p:nvSpPr>
          <p:cNvPr name="TextBox 11" id="11"/>
          <p:cNvSpPr txBox="true"/>
          <p:nvPr/>
        </p:nvSpPr>
        <p:spPr>
          <a:xfrm rot="0">
            <a:off x="5034581" y="6028849"/>
            <a:ext cx="642640" cy="730250"/>
          </a:xfrm>
          <a:prstGeom prst="rect">
            <a:avLst/>
          </a:prstGeom>
        </p:spPr>
        <p:txBody>
          <a:bodyPr anchor="t" rtlCol="false" tIns="0" lIns="0" bIns="0" rIns="0">
            <a:spAutoFit/>
          </a:bodyPr>
          <a:lstStyle/>
          <a:p>
            <a:pPr algn="ctr">
              <a:lnSpc>
                <a:spcPts val="5499"/>
              </a:lnSpc>
              <a:spcBef>
                <a:spcPct val="0"/>
              </a:spcBef>
            </a:pPr>
            <a:r>
              <a:rPr lang="en-US" sz="5499">
                <a:solidFill>
                  <a:srgbClr val="91612F"/>
                </a:solidFill>
                <a:latin typeface="Linux Biolinum"/>
              </a:rPr>
              <a:t>2x</a:t>
            </a:r>
          </a:p>
        </p:txBody>
      </p:sp>
      <p:sp>
        <p:nvSpPr>
          <p:cNvPr name="TextBox 12" id="12"/>
          <p:cNvSpPr txBox="true"/>
          <p:nvPr/>
        </p:nvSpPr>
        <p:spPr>
          <a:xfrm rot="0">
            <a:off x="9144000" y="7750324"/>
            <a:ext cx="7477771" cy="948691"/>
          </a:xfrm>
          <a:prstGeom prst="rect">
            <a:avLst/>
          </a:prstGeom>
        </p:spPr>
        <p:txBody>
          <a:bodyPr anchor="t" rtlCol="false" tIns="0" lIns="0" bIns="0" rIns="0">
            <a:spAutoFit/>
          </a:bodyPr>
          <a:lstStyle/>
          <a:p>
            <a:pPr algn="just">
              <a:lnSpc>
                <a:spcPts val="3600"/>
              </a:lnSpc>
              <a:spcBef>
                <a:spcPct val="0"/>
              </a:spcBef>
            </a:pPr>
            <a:r>
              <a:rPr lang="en-US" sz="3600">
                <a:solidFill>
                  <a:srgbClr val="91612F"/>
                </a:solidFill>
                <a:latin typeface="Linux Biolinum"/>
              </a:rPr>
              <a:t>*We avoid other expenses such as light, water, maintenance...</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309619" y="7550402"/>
            <a:ext cx="3474103" cy="776564"/>
          </a:xfrm>
          <a:custGeom>
            <a:avLst/>
            <a:gdLst/>
            <a:ahLst/>
            <a:cxnLst/>
            <a:rect r="r" b="b" t="t" l="l"/>
            <a:pathLst>
              <a:path h="776564" w="3474103">
                <a:moveTo>
                  <a:pt x="0" y="0"/>
                </a:moveTo>
                <a:lnTo>
                  <a:pt x="3474103" y="0"/>
                </a:lnTo>
                <a:lnTo>
                  <a:pt x="3474103" y="776564"/>
                </a:lnTo>
                <a:lnTo>
                  <a:pt x="0" y="776564"/>
                </a:lnTo>
                <a:lnTo>
                  <a:pt x="0" y="0"/>
                </a:lnTo>
                <a:close/>
              </a:path>
            </a:pathLst>
          </a:custGeom>
          <a:blipFill>
            <a:blip r:embed="rId6"/>
            <a:stretch>
              <a:fillRect l="0" t="0" r="0" b="0"/>
            </a:stretch>
          </a:blipFill>
        </p:spPr>
      </p:sp>
      <p:sp>
        <p:nvSpPr>
          <p:cNvPr name="Freeform 7" id="7"/>
          <p:cNvSpPr/>
          <p:nvPr/>
        </p:nvSpPr>
        <p:spPr>
          <a:xfrm flipH="false" flipV="false" rot="0">
            <a:off x="12447427" y="5082599"/>
            <a:ext cx="4811873" cy="4034956"/>
          </a:xfrm>
          <a:custGeom>
            <a:avLst/>
            <a:gdLst/>
            <a:ahLst/>
            <a:cxnLst/>
            <a:rect r="r" b="b" t="t" l="l"/>
            <a:pathLst>
              <a:path h="4034956" w="4811873">
                <a:moveTo>
                  <a:pt x="0" y="0"/>
                </a:moveTo>
                <a:lnTo>
                  <a:pt x="4811873" y="0"/>
                </a:lnTo>
                <a:lnTo>
                  <a:pt x="4811873" y="4034956"/>
                </a:lnTo>
                <a:lnTo>
                  <a:pt x="0" y="4034956"/>
                </a:lnTo>
                <a:lnTo>
                  <a:pt x="0" y="0"/>
                </a:lnTo>
                <a:close/>
              </a:path>
            </a:pathLst>
          </a:custGeom>
          <a:blipFill>
            <a:blip r:embed="rId7"/>
            <a:stretch>
              <a:fillRect l="0" t="0" r="0" b="0"/>
            </a:stretch>
          </a:blipFill>
        </p:spPr>
      </p:sp>
      <p:sp>
        <p:nvSpPr>
          <p:cNvPr name="Freeform 8" id="8"/>
          <p:cNvSpPr/>
          <p:nvPr/>
        </p:nvSpPr>
        <p:spPr>
          <a:xfrm flipH="false" flipV="false" rot="0">
            <a:off x="12447427" y="3742651"/>
            <a:ext cx="4811873" cy="1128711"/>
          </a:xfrm>
          <a:custGeom>
            <a:avLst/>
            <a:gdLst/>
            <a:ahLst/>
            <a:cxnLst/>
            <a:rect r="r" b="b" t="t" l="l"/>
            <a:pathLst>
              <a:path h="1128711" w="4811873">
                <a:moveTo>
                  <a:pt x="0" y="0"/>
                </a:moveTo>
                <a:lnTo>
                  <a:pt x="4811873" y="0"/>
                </a:lnTo>
                <a:lnTo>
                  <a:pt x="4811873" y="1128711"/>
                </a:lnTo>
                <a:lnTo>
                  <a:pt x="0" y="1128711"/>
                </a:lnTo>
                <a:lnTo>
                  <a:pt x="0" y="0"/>
                </a:lnTo>
                <a:close/>
              </a:path>
            </a:pathLst>
          </a:custGeom>
          <a:blipFill>
            <a:blip r:embed="rId8"/>
            <a:stretch>
              <a:fillRect l="0" t="0" r="0" b="0"/>
            </a:stretch>
          </a:blipFill>
        </p:spPr>
      </p:sp>
      <p:sp>
        <p:nvSpPr>
          <p:cNvPr name="Freeform 9" id="9"/>
          <p:cNvSpPr/>
          <p:nvPr/>
        </p:nvSpPr>
        <p:spPr>
          <a:xfrm flipH="false" flipV="false" rot="0">
            <a:off x="1577275" y="2766999"/>
            <a:ext cx="10565527" cy="6350556"/>
          </a:xfrm>
          <a:custGeom>
            <a:avLst/>
            <a:gdLst/>
            <a:ahLst/>
            <a:cxnLst/>
            <a:rect r="r" b="b" t="t" l="l"/>
            <a:pathLst>
              <a:path h="6350556" w="10565527">
                <a:moveTo>
                  <a:pt x="0" y="0"/>
                </a:moveTo>
                <a:lnTo>
                  <a:pt x="10565527" y="0"/>
                </a:lnTo>
                <a:lnTo>
                  <a:pt x="10565527" y="6350556"/>
                </a:lnTo>
                <a:lnTo>
                  <a:pt x="0" y="6350556"/>
                </a:lnTo>
                <a:lnTo>
                  <a:pt x="0" y="0"/>
                </a:lnTo>
                <a:close/>
              </a:path>
            </a:pathLst>
          </a:custGeom>
          <a:blipFill>
            <a:blip r:embed="rId9"/>
            <a:stretch>
              <a:fillRect l="0" t="0" r="0" b="0"/>
            </a:stretch>
          </a:blipFill>
        </p:spPr>
      </p:sp>
      <p:sp>
        <p:nvSpPr>
          <p:cNvPr name="TextBox 10" id="10"/>
          <p:cNvSpPr txBox="true"/>
          <p:nvPr/>
        </p:nvSpPr>
        <p:spPr>
          <a:xfrm rot="0">
            <a:off x="2096098" y="1326090"/>
            <a:ext cx="14095804" cy="1079501"/>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Bold"/>
              </a:rPr>
              <a:t>EXPENSES - SERVERS (2%)</a:t>
            </a:r>
          </a:p>
        </p:txBody>
      </p:sp>
      <p:sp>
        <p:nvSpPr>
          <p:cNvPr name="TextBox 11" id="11"/>
          <p:cNvSpPr txBox="true"/>
          <p:nvPr/>
        </p:nvSpPr>
        <p:spPr>
          <a:xfrm rot="0">
            <a:off x="12447427" y="2571726"/>
            <a:ext cx="4811873" cy="835588"/>
          </a:xfrm>
          <a:prstGeom prst="rect">
            <a:avLst/>
          </a:prstGeom>
        </p:spPr>
        <p:txBody>
          <a:bodyPr anchor="t" rtlCol="false" tIns="0" lIns="0" bIns="0" rIns="0">
            <a:spAutoFit/>
          </a:bodyPr>
          <a:lstStyle/>
          <a:p>
            <a:pPr algn="ctr">
              <a:lnSpc>
                <a:spcPts val="3174"/>
              </a:lnSpc>
              <a:spcBef>
                <a:spcPct val="0"/>
              </a:spcBef>
            </a:pPr>
            <a:r>
              <a:rPr lang="en-US" sz="3174">
                <a:solidFill>
                  <a:srgbClr val="91612F"/>
                </a:solidFill>
                <a:latin typeface="Linux Biolinum"/>
              </a:rPr>
              <a:t>*Includes web domain expenses</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982678" y="1851605"/>
            <a:ext cx="12322643" cy="7406695"/>
          </a:xfrm>
          <a:custGeom>
            <a:avLst/>
            <a:gdLst/>
            <a:ahLst/>
            <a:cxnLst/>
            <a:rect r="r" b="b" t="t" l="l"/>
            <a:pathLst>
              <a:path h="7406695" w="12322643">
                <a:moveTo>
                  <a:pt x="0" y="0"/>
                </a:moveTo>
                <a:lnTo>
                  <a:pt x="12322644" y="0"/>
                </a:lnTo>
                <a:lnTo>
                  <a:pt x="12322644" y="7406695"/>
                </a:lnTo>
                <a:lnTo>
                  <a:pt x="0" y="7406695"/>
                </a:lnTo>
                <a:lnTo>
                  <a:pt x="0" y="0"/>
                </a:lnTo>
                <a:close/>
              </a:path>
            </a:pathLst>
          </a:custGeom>
          <a:blipFill>
            <a:blip r:embed="rId6"/>
            <a:stretch>
              <a:fillRect l="0" t="0" r="0" b="0"/>
            </a:stretch>
          </a:blipFill>
        </p:spPr>
      </p:sp>
      <p:sp>
        <p:nvSpPr>
          <p:cNvPr name="Freeform 7" id="7"/>
          <p:cNvSpPr/>
          <p:nvPr/>
        </p:nvSpPr>
        <p:spPr>
          <a:xfrm flipH="false" flipV="false" rot="0">
            <a:off x="0" y="4304656"/>
            <a:ext cx="2982558" cy="1677689"/>
          </a:xfrm>
          <a:custGeom>
            <a:avLst/>
            <a:gdLst/>
            <a:ahLst/>
            <a:cxnLst/>
            <a:rect r="r" b="b" t="t" l="l"/>
            <a:pathLst>
              <a:path h="1677689" w="2982558">
                <a:moveTo>
                  <a:pt x="0" y="0"/>
                </a:moveTo>
                <a:lnTo>
                  <a:pt x="2982558" y="0"/>
                </a:lnTo>
                <a:lnTo>
                  <a:pt x="2982558" y="1677688"/>
                </a:lnTo>
                <a:lnTo>
                  <a:pt x="0" y="1677688"/>
                </a:lnTo>
                <a:lnTo>
                  <a:pt x="0" y="0"/>
                </a:lnTo>
                <a:close/>
              </a:path>
            </a:pathLst>
          </a:custGeom>
          <a:blipFill>
            <a:blip r:embed="rId7"/>
            <a:stretch>
              <a:fillRect l="0" t="0" r="0" b="0"/>
            </a:stretch>
          </a:blipFill>
        </p:spPr>
      </p:sp>
      <p:sp>
        <p:nvSpPr>
          <p:cNvPr name="Freeform 8" id="8"/>
          <p:cNvSpPr/>
          <p:nvPr/>
        </p:nvSpPr>
        <p:spPr>
          <a:xfrm flipH="false" flipV="false" rot="0">
            <a:off x="15902331" y="4304656"/>
            <a:ext cx="1573449" cy="1677689"/>
          </a:xfrm>
          <a:custGeom>
            <a:avLst/>
            <a:gdLst/>
            <a:ahLst/>
            <a:cxnLst/>
            <a:rect r="r" b="b" t="t" l="l"/>
            <a:pathLst>
              <a:path h="1677689" w="1573449">
                <a:moveTo>
                  <a:pt x="0" y="0"/>
                </a:moveTo>
                <a:lnTo>
                  <a:pt x="1573448" y="0"/>
                </a:lnTo>
                <a:lnTo>
                  <a:pt x="1573448" y="1677688"/>
                </a:lnTo>
                <a:lnTo>
                  <a:pt x="0" y="1677688"/>
                </a:lnTo>
                <a:lnTo>
                  <a:pt x="0" y="0"/>
                </a:lnTo>
                <a:close/>
              </a:path>
            </a:pathLst>
          </a:custGeom>
          <a:blipFill>
            <a:blip r:embed="rId8"/>
            <a:stretch>
              <a:fillRect l="0" t="0" r="0" b="0"/>
            </a:stretch>
          </a:blipFill>
        </p:spPr>
      </p:sp>
      <p:sp>
        <p:nvSpPr>
          <p:cNvPr name="TextBox 9" id="9"/>
          <p:cNvSpPr txBox="true"/>
          <p:nvPr/>
        </p:nvSpPr>
        <p:spPr>
          <a:xfrm rot="0">
            <a:off x="2096098" y="555625"/>
            <a:ext cx="14095804" cy="1079501"/>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Bold"/>
              </a:rPr>
              <a:t>EXPENSES -  DISTRIBUTORS</a:t>
            </a:r>
          </a:p>
        </p:txBody>
      </p:sp>
      <p:sp>
        <p:nvSpPr>
          <p:cNvPr name="TextBox 10" id="10"/>
          <p:cNvSpPr txBox="true"/>
          <p:nvPr/>
        </p:nvSpPr>
        <p:spPr>
          <a:xfrm rot="0">
            <a:off x="1169488" y="9534525"/>
            <a:ext cx="15544007" cy="457836"/>
          </a:xfrm>
          <a:prstGeom prst="rect">
            <a:avLst/>
          </a:prstGeom>
        </p:spPr>
        <p:txBody>
          <a:bodyPr anchor="t" rtlCol="false" tIns="0" lIns="0" bIns="0" rIns="0">
            <a:spAutoFit/>
          </a:bodyPr>
          <a:lstStyle/>
          <a:p>
            <a:pPr algn="ctr" marL="734071" indent="-367035" lvl="1">
              <a:lnSpc>
                <a:spcPts val="3400"/>
              </a:lnSpc>
              <a:buFont typeface="Arial"/>
              <a:buChar char="•"/>
            </a:pPr>
            <a:r>
              <a:rPr lang="en-US" sz="3400">
                <a:solidFill>
                  <a:srgbClr val="91612F"/>
                </a:solidFill>
                <a:latin typeface="Linux Biolinum Bold"/>
              </a:rPr>
              <a:t>15% of subscriptions and products sales</a:t>
            </a:r>
            <a:r>
              <a:rPr lang="en-US" sz="3400">
                <a:solidFill>
                  <a:srgbClr val="91612F"/>
                </a:solidFill>
                <a:latin typeface="Linux Biolinum"/>
              </a:rPr>
              <a:t> through both App Store and Play Store.</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7185803" y="2185740"/>
            <a:ext cx="9841750" cy="5915520"/>
          </a:xfrm>
          <a:custGeom>
            <a:avLst/>
            <a:gdLst/>
            <a:ahLst/>
            <a:cxnLst/>
            <a:rect r="r" b="b" t="t" l="l"/>
            <a:pathLst>
              <a:path h="5915520" w="9841750">
                <a:moveTo>
                  <a:pt x="0" y="0"/>
                </a:moveTo>
                <a:lnTo>
                  <a:pt x="9841750" y="0"/>
                </a:lnTo>
                <a:lnTo>
                  <a:pt x="9841750" y="5915520"/>
                </a:lnTo>
                <a:lnTo>
                  <a:pt x="0" y="5915520"/>
                </a:lnTo>
                <a:lnTo>
                  <a:pt x="0" y="0"/>
                </a:lnTo>
                <a:close/>
              </a:path>
            </a:pathLst>
          </a:custGeom>
          <a:blipFill>
            <a:blip r:embed="rId6"/>
            <a:stretch>
              <a:fillRect l="0" t="0" r="0" b="0"/>
            </a:stretch>
          </a:blipFill>
        </p:spPr>
      </p:sp>
      <p:sp>
        <p:nvSpPr>
          <p:cNvPr name="Freeform 7" id="7"/>
          <p:cNvSpPr/>
          <p:nvPr/>
        </p:nvSpPr>
        <p:spPr>
          <a:xfrm flipH="false" flipV="false" rot="0">
            <a:off x="290858" y="4692104"/>
            <a:ext cx="6428679" cy="902793"/>
          </a:xfrm>
          <a:custGeom>
            <a:avLst/>
            <a:gdLst/>
            <a:ahLst/>
            <a:cxnLst/>
            <a:rect r="r" b="b" t="t" l="l"/>
            <a:pathLst>
              <a:path h="902793" w="6428679">
                <a:moveTo>
                  <a:pt x="0" y="0"/>
                </a:moveTo>
                <a:lnTo>
                  <a:pt x="6428679" y="0"/>
                </a:lnTo>
                <a:lnTo>
                  <a:pt x="6428679" y="902792"/>
                </a:lnTo>
                <a:lnTo>
                  <a:pt x="0" y="902792"/>
                </a:lnTo>
                <a:lnTo>
                  <a:pt x="0" y="0"/>
                </a:lnTo>
                <a:close/>
              </a:path>
            </a:pathLst>
          </a:custGeom>
          <a:blipFill>
            <a:blip r:embed="rId7"/>
            <a:stretch>
              <a:fillRect l="0" t="0" r="0" b="0"/>
            </a:stretch>
          </a:blipFill>
        </p:spPr>
      </p:sp>
      <p:sp>
        <p:nvSpPr>
          <p:cNvPr name="TextBox 8" id="8"/>
          <p:cNvSpPr txBox="true"/>
          <p:nvPr/>
        </p:nvSpPr>
        <p:spPr>
          <a:xfrm rot="0">
            <a:off x="2091922" y="793233"/>
            <a:ext cx="14095804"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Amortization of computers</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684574" y="1869295"/>
            <a:ext cx="12910500" cy="7760035"/>
          </a:xfrm>
          <a:custGeom>
            <a:avLst/>
            <a:gdLst/>
            <a:ahLst/>
            <a:cxnLst/>
            <a:rect r="r" b="b" t="t" l="l"/>
            <a:pathLst>
              <a:path h="7760035" w="12910500">
                <a:moveTo>
                  <a:pt x="0" y="0"/>
                </a:moveTo>
                <a:lnTo>
                  <a:pt x="12910500" y="0"/>
                </a:lnTo>
                <a:lnTo>
                  <a:pt x="12910500" y="7760034"/>
                </a:lnTo>
                <a:lnTo>
                  <a:pt x="0" y="7760034"/>
                </a:lnTo>
                <a:lnTo>
                  <a:pt x="0" y="0"/>
                </a:lnTo>
                <a:close/>
              </a:path>
            </a:pathLst>
          </a:custGeom>
          <a:blipFill>
            <a:blip r:embed="rId6"/>
            <a:stretch>
              <a:fillRect l="0" t="0" r="0" b="0"/>
            </a:stretch>
          </a:blipFill>
        </p:spPr>
      </p:sp>
      <p:sp>
        <p:nvSpPr>
          <p:cNvPr name="TextBox 7" id="7"/>
          <p:cNvSpPr txBox="true"/>
          <p:nvPr/>
        </p:nvSpPr>
        <p:spPr>
          <a:xfrm rot="0">
            <a:off x="2091922" y="793233"/>
            <a:ext cx="14095804"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BP SCHEME - Monthly Income</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349474" y="2040979"/>
            <a:ext cx="14838252" cy="7866357"/>
          </a:xfrm>
          <a:custGeom>
            <a:avLst/>
            <a:gdLst/>
            <a:ahLst/>
            <a:cxnLst/>
            <a:rect r="r" b="b" t="t" l="l"/>
            <a:pathLst>
              <a:path h="7866357" w="14838252">
                <a:moveTo>
                  <a:pt x="0" y="0"/>
                </a:moveTo>
                <a:lnTo>
                  <a:pt x="14838252" y="0"/>
                </a:lnTo>
                <a:lnTo>
                  <a:pt x="14838252" y="7866357"/>
                </a:lnTo>
                <a:lnTo>
                  <a:pt x="0" y="7866357"/>
                </a:lnTo>
                <a:lnTo>
                  <a:pt x="0" y="0"/>
                </a:lnTo>
                <a:close/>
              </a:path>
            </a:pathLst>
          </a:custGeom>
          <a:blipFill>
            <a:blip r:embed="rId6"/>
            <a:stretch>
              <a:fillRect l="0" t="0" r="0" b="0"/>
            </a:stretch>
          </a:blipFill>
        </p:spPr>
      </p:sp>
      <p:sp>
        <p:nvSpPr>
          <p:cNvPr name="TextBox 7" id="7"/>
          <p:cNvSpPr txBox="true"/>
          <p:nvPr/>
        </p:nvSpPr>
        <p:spPr>
          <a:xfrm rot="0">
            <a:off x="2091922" y="793233"/>
            <a:ext cx="14095804"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BP SCHEME- Monthly Expenses</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989509" y="1741959"/>
            <a:ext cx="13286629" cy="7516341"/>
          </a:xfrm>
          <a:custGeom>
            <a:avLst/>
            <a:gdLst/>
            <a:ahLst/>
            <a:cxnLst/>
            <a:rect r="r" b="b" t="t" l="l"/>
            <a:pathLst>
              <a:path h="7516341" w="13286629">
                <a:moveTo>
                  <a:pt x="0" y="0"/>
                </a:moveTo>
                <a:lnTo>
                  <a:pt x="13286629" y="0"/>
                </a:lnTo>
                <a:lnTo>
                  <a:pt x="13286629" y="7516341"/>
                </a:lnTo>
                <a:lnTo>
                  <a:pt x="0" y="7516341"/>
                </a:lnTo>
                <a:lnTo>
                  <a:pt x="0" y="0"/>
                </a:lnTo>
                <a:close/>
              </a:path>
            </a:pathLst>
          </a:custGeom>
          <a:blipFill>
            <a:blip r:embed="rId6"/>
            <a:stretch>
              <a:fillRect l="0" t="0" r="0" b="0"/>
            </a:stretch>
          </a:blipFill>
        </p:spPr>
      </p:sp>
      <p:sp>
        <p:nvSpPr>
          <p:cNvPr name="TextBox 7" id="7"/>
          <p:cNvSpPr txBox="true"/>
          <p:nvPr/>
        </p:nvSpPr>
        <p:spPr>
          <a:xfrm rot="0">
            <a:off x="1028700" y="557344"/>
            <a:ext cx="16196078"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FORECAST OF CASHFLOW(4 YEARS)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83962" y="3910512"/>
            <a:ext cx="7183716" cy="3308290"/>
          </a:xfrm>
          <a:custGeom>
            <a:avLst/>
            <a:gdLst/>
            <a:ahLst/>
            <a:cxnLst/>
            <a:rect r="r" b="b" t="t" l="l"/>
            <a:pathLst>
              <a:path h="3308290" w="7183716">
                <a:moveTo>
                  <a:pt x="0" y="0"/>
                </a:moveTo>
                <a:lnTo>
                  <a:pt x="7183716" y="0"/>
                </a:lnTo>
                <a:lnTo>
                  <a:pt x="7183716" y="3308290"/>
                </a:lnTo>
                <a:lnTo>
                  <a:pt x="0" y="3308290"/>
                </a:lnTo>
                <a:lnTo>
                  <a:pt x="0" y="0"/>
                </a:lnTo>
                <a:close/>
              </a:path>
            </a:pathLst>
          </a:custGeom>
          <a:blipFill>
            <a:blip r:embed="rId6"/>
            <a:stretch>
              <a:fillRect l="0" t="0" r="0" b="0"/>
            </a:stretch>
          </a:blipFill>
        </p:spPr>
      </p:sp>
      <p:sp>
        <p:nvSpPr>
          <p:cNvPr name="Freeform 7" id="7"/>
          <p:cNvSpPr/>
          <p:nvPr/>
        </p:nvSpPr>
        <p:spPr>
          <a:xfrm flipH="false" flipV="false" rot="0">
            <a:off x="8110836" y="2622489"/>
            <a:ext cx="9496502" cy="5884336"/>
          </a:xfrm>
          <a:custGeom>
            <a:avLst/>
            <a:gdLst/>
            <a:ahLst/>
            <a:cxnLst/>
            <a:rect r="r" b="b" t="t" l="l"/>
            <a:pathLst>
              <a:path h="5884336" w="9496502">
                <a:moveTo>
                  <a:pt x="0" y="0"/>
                </a:moveTo>
                <a:lnTo>
                  <a:pt x="9496502" y="0"/>
                </a:lnTo>
                <a:lnTo>
                  <a:pt x="9496502" y="5884336"/>
                </a:lnTo>
                <a:lnTo>
                  <a:pt x="0" y="5884336"/>
                </a:lnTo>
                <a:lnTo>
                  <a:pt x="0" y="0"/>
                </a:lnTo>
                <a:close/>
              </a:path>
            </a:pathLst>
          </a:custGeom>
          <a:blipFill>
            <a:blip r:embed="rId7"/>
            <a:stretch>
              <a:fillRect l="0" t="0" r="0" b="0"/>
            </a:stretch>
          </a:blipFill>
        </p:spPr>
      </p:sp>
      <p:sp>
        <p:nvSpPr>
          <p:cNvPr name="TextBox 8" id="8"/>
          <p:cNvSpPr txBox="true"/>
          <p:nvPr/>
        </p:nvSpPr>
        <p:spPr>
          <a:xfrm rot="0">
            <a:off x="2091922" y="791513"/>
            <a:ext cx="14095804" cy="1079501"/>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Bold"/>
              </a:rPr>
              <a:t>EXPENSES - SALARIES (23%)</a:t>
            </a:r>
          </a:p>
        </p:txBody>
      </p:sp>
      <p:sp>
        <p:nvSpPr>
          <p:cNvPr name="TextBox 9" id="9"/>
          <p:cNvSpPr txBox="true"/>
          <p:nvPr/>
        </p:nvSpPr>
        <p:spPr>
          <a:xfrm rot="0">
            <a:off x="777076" y="7457011"/>
            <a:ext cx="6597489" cy="1242830"/>
          </a:xfrm>
          <a:prstGeom prst="rect">
            <a:avLst/>
          </a:prstGeom>
        </p:spPr>
        <p:txBody>
          <a:bodyPr anchor="t" rtlCol="false" tIns="0" lIns="0" bIns="0" rIns="0">
            <a:spAutoFit/>
          </a:bodyPr>
          <a:lstStyle/>
          <a:p>
            <a:pPr algn="just">
              <a:lnSpc>
                <a:spcPts val="3080"/>
              </a:lnSpc>
            </a:pPr>
            <a:r>
              <a:rPr lang="en-US" sz="3080">
                <a:solidFill>
                  <a:srgbClr val="91612F"/>
                </a:solidFill>
                <a:latin typeface="Linux Biolinum"/>
              </a:rPr>
              <a:t>*Real data from today's wages in Spain</a:t>
            </a:r>
          </a:p>
          <a:p>
            <a:pPr algn="just">
              <a:lnSpc>
                <a:spcPts val="3280"/>
              </a:lnSpc>
            </a:pPr>
            <a:r>
              <a:rPr lang="en-US" sz="3280">
                <a:solidFill>
                  <a:srgbClr val="91612F"/>
                </a:solidFill>
                <a:latin typeface="Linux Biolinum"/>
              </a:rPr>
              <a:t>*</a:t>
            </a:r>
            <a:r>
              <a:rPr lang="en-US" sz="3280">
                <a:solidFill>
                  <a:srgbClr val="91612F"/>
                </a:solidFill>
                <a:latin typeface="Linux Biolinum"/>
              </a:rPr>
              <a:t>Tax of salary increasement: </a:t>
            </a:r>
            <a:r>
              <a:rPr lang="en-US" sz="3280">
                <a:solidFill>
                  <a:srgbClr val="91612F"/>
                </a:solidFill>
                <a:latin typeface="Linux Biolinum Bold"/>
              </a:rPr>
              <a:t>5%</a:t>
            </a:r>
          </a:p>
          <a:p>
            <a:pPr algn="just">
              <a:lnSpc>
                <a:spcPts val="3280"/>
              </a:lnSpc>
            </a:pPr>
          </a:p>
        </p:txBody>
      </p:sp>
      <p:sp>
        <p:nvSpPr>
          <p:cNvPr name="TextBox 10" id="10"/>
          <p:cNvSpPr txBox="true"/>
          <p:nvPr/>
        </p:nvSpPr>
        <p:spPr>
          <a:xfrm rot="0">
            <a:off x="2526143" y="9057957"/>
            <a:ext cx="12740283" cy="457836"/>
          </a:xfrm>
          <a:prstGeom prst="rect">
            <a:avLst/>
          </a:prstGeom>
        </p:spPr>
        <p:txBody>
          <a:bodyPr anchor="t" rtlCol="false" tIns="0" lIns="0" bIns="0" rIns="0">
            <a:spAutoFit/>
          </a:bodyPr>
          <a:lstStyle/>
          <a:p>
            <a:pPr algn="ctr" marL="734071" indent="-367035" lvl="1">
              <a:lnSpc>
                <a:spcPts val="3400"/>
              </a:lnSpc>
              <a:buFont typeface="Arial"/>
              <a:buChar char="•"/>
            </a:pPr>
            <a:r>
              <a:rPr lang="en-US" sz="3400">
                <a:solidFill>
                  <a:srgbClr val="91612F"/>
                </a:solidFill>
                <a:latin typeface="Linux Biolinum"/>
              </a:rPr>
              <a:t>Modelling headcounts by company stages (studied in spreadsheets)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869196" y="4419596"/>
            <a:ext cx="11076247" cy="5494894"/>
          </a:xfrm>
          <a:custGeom>
            <a:avLst/>
            <a:gdLst/>
            <a:ahLst/>
            <a:cxnLst/>
            <a:rect r="r" b="b" t="t" l="l"/>
            <a:pathLst>
              <a:path h="5494894" w="11076247">
                <a:moveTo>
                  <a:pt x="0" y="0"/>
                </a:moveTo>
                <a:lnTo>
                  <a:pt x="11076247" y="0"/>
                </a:lnTo>
                <a:lnTo>
                  <a:pt x="11076247" y="5494894"/>
                </a:lnTo>
                <a:lnTo>
                  <a:pt x="0" y="5494894"/>
                </a:lnTo>
                <a:lnTo>
                  <a:pt x="0" y="0"/>
                </a:lnTo>
                <a:close/>
              </a:path>
            </a:pathLst>
          </a:custGeom>
          <a:blipFill>
            <a:blip r:embed="rId6"/>
            <a:stretch>
              <a:fillRect l="0" t="0" r="0" b="0"/>
            </a:stretch>
          </a:blipFill>
        </p:spPr>
      </p:sp>
      <p:sp>
        <p:nvSpPr>
          <p:cNvPr name="Freeform 7" id="7"/>
          <p:cNvSpPr/>
          <p:nvPr/>
        </p:nvSpPr>
        <p:spPr>
          <a:xfrm flipH="false" flipV="false" rot="0">
            <a:off x="5558449" y="1635125"/>
            <a:ext cx="7697741" cy="2784471"/>
          </a:xfrm>
          <a:custGeom>
            <a:avLst/>
            <a:gdLst/>
            <a:ahLst/>
            <a:cxnLst/>
            <a:rect r="r" b="b" t="t" l="l"/>
            <a:pathLst>
              <a:path h="2784471" w="7697741">
                <a:moveTo>
                  <a:pt x="0" y="0"/>
                </a:moveTo>
                <a:lnTo>
                  <a:pt x="7697741" y="0"/>
                </a:lnTo>
                <a:lnTo>
                  <a:pt x="7697741" y="2784471"/>
                </a:lnTo>
                <a:lnTo>
                  <a:pt x="0" y="2784471"/>
                </a:lnTo>
                <a:lnTo>
                  <a:pt x="0" y="0"/>
                </a:lnTo>
                <a:close/>
              </a:path>
            </a:pathLst>
          </a:custGeom>
          <a:blipFill>
            <a:blip r:embed="rId7"/>
            <a:stretch>
              <a:fillRect l="0" t="0" r="0" b="0"/>
            </a:stretch>
          </a:blipFill>
        </p:spPr>
      </p:sp>
      <p:sp>
        <p:nvSpPr>
          <p:cNvPr name="TextBox 8" id="8"/>
          <p:cNvSpPr txBox="true"/>
          <p:nvPr/>
        </p:nvSpPr>
        <p:spPr>
          <a:xfrm rot="0">
            <a:off x="1678273" y="555625"/>
            <a:ext cx="14931455" cy="1079501"/>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Bold"/>
              </a:rPr>
              <a:t>EXPENSES -  MARKETING (16%)</a:t>
            </a:r>
          </a:p>
        </p:txBody>
      </p:sp>
      <p:grpSp>
        <p:nvGrpSpPr>
          <p:cNvPr name="Group 9" id="9"/>
          <p:cNvGrpSpPr/>
          <p:nvPr/>
        </p:nvGrpSpPr>
        <p:grpSpPr>
          <a:xfrm rot="0">
            <a:off x="4698662" y="3755099"/>
            <a:ext cx="1719574" cy="171957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C46E28"/>
            </a:solidFill>
          </p:spPr>
        </p:sp>
        <p:sp>
          <p:nvSpPr>
            <p:cNvPr name="TextBox 11" id="11"/>
            <p:cNvSpPr txBox="true"/>
            <p:nvPr/>
          </p:nvSpPr>
          <p:spPr>
            <a:xfrm>
              <a:off x="127000" y="88900"/>
              <a:ext cx="558800" cy="596900"/>
            </a:xfrm>
            <a:prstGeom prst="rect">
              <a:avLst/>
            </a:prstGeom>
          </p:spPr>
          <p:txBody>
            <a:bodyPr anchor="ctr" rtlCol="false" tIns="50800" lIns="50800" bIns="50800" rIns="50800"/>
            <a:lstStyle/>
            <a:p>
              <a:pPr algn="ctr">
                <a:lnSpc>
                  <a:spcPts val="2520"/>
                </a:lnSpc>
              </a:pPr>
              <a:r>
                <a:rPr lang="en-US" sz="1800">
                  <a:solidFill>
                    <a:srgbClr val="000000"/>
                  </a:solidFill>
                  <a:latin typeface="Linux Biolinum Bold"/>
                </a:rPr>
                <a:t>Initial Campaign</a:t>
              </a:r>
            </a:p>
          </p:txBody>
        </p:sp>
      </p:grpSp>
      <p:grpSp>
        <p:nvGrpSpPr>
          <p:cNvPr name="Group 12" id="12"/>
          <p:cNvGrpSpPr/>
          <p:nvPr/>
        </p:nvGrpSpPr>
        <p:grpSpPr>
          <a:xfrm rot="0">
            <a:off x="7546196" y="5008200"/>
            <a:ext cx="1597804" cy="159780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C46E28"/>
            </a:solidFill>
          </p:spPr>
        </p:sp>
        <p:sp>
          <p:nvSpPr>
            <p:cNvPr name="TextBox 14" id="14"/>
            <p:cNvSpPr txBox="true"/>
            <p:nvPr/>
          </p:nvSpPr>
          <p:spPr>
            <a:xfrm>
              <a:off x="127000" y="88900"/>
              <a:ext cx="558800" cy="596900"/>
            </a:xfrm>
            <a:prstGeom prst="rect">
              <a:avLst/>
            </a:prstGeom>
          </p:spPr>
          <p:txBody>
            <a:bodyPr anchor="ctr" rtlCol="false" tIns="50800" lIns="50800" bIns="50800" rIns="50800"/>
            <a:lstStyle/>
            <a:p>
              <a:pPr algn="ctr">
                <a:lnSpc>
                  <a:spcPts val="1960"/>
                </a:lnSpc>
              </a:pPr>
              <a:r>
                <a:rPr lang="en-US" sz="1400">
                  <a:solidFill>
                    <a:srgbClr val="000000"/>
                  </a:solidFill>
                  <a:latin typeface="Linux Biolinum"/>
                </a:rPr>
                <a:t>1st Anniversary update campaign</a:t>
              </a:r>
            </a:p>
          </p:txBody>
        </p:sp>
      </p:grpSp>
      <p:grpSp>
        <p:nvGrpSpPr>
          <p:cNvPr name="Group 15" id="15"/>
          <p:cNvGrpSpPr/>
          <p:nvPr/>
        </p:nvGrpSpPr>
        <p:grpSpPr>
          <a:xfrm rot="0">
            <a:off x="10267950" y="4954081"/>
            <a:ext cx="1597804" cy="159780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C46E28"/>
            </a:solidFill>
          </p:spPr>
        </p:sp>
        <p:sp>
          <p:nvSpPr>
            <p:cNvPr name="TextBox 17" id="17"/>
            <p:cNvSpPr txBox="true"/>
            <p:nvPr/>
          </p:nvSpPr>
          <p:spPr>
            <a:xfrm>
              <a:off x="127000" y="88900"/>
              <a:ext cx="558800" cy="596900"/>
            </a:xfrm>
            <a:prstGeom prst="rect">
              <a:avLst/>
            </a:prstGeom>
          </p:spPr>
          <p:txBody>
            <a:bodyPr anchor="ctr" rtlCol="false" tIns="50800" lIns="50800" bIns="50800" rIns="50800"/>
            <a:lstStyle/>
            <a:p>
              <a:pPr algn="ctr">
                <a:lnSpc>
                  <a:spcPts val="1960"/>
                </a:lnSpc>
              </a:pPr>
              <a:r>
                <a:rPr lang="en-US" sz="1400">
                  <a:solidFill>
                    <a:srgbClr val="000000"/>
                  </a:solidFill>
                  <a:latin typeface="Linux Biolinum"/>
                </a:rPr>
                <a:t>2nd Anniversary update campaign</a:t>
              </a:r>
            </a:p>
          </p:txBody>
        </p:sp>
      </p:grpSp>
      <p:grpSp>
        <p:nvGrpSpPr>
          <p:cNvPr name="Group 18" id="18"/>
          <p:cNvGrpSpPr/>
          <p:nvPr/>
        </p:nvGrpSpPr>
        <p:grpSpPr>
          <a:xfrm rot="0">
            <a:off x="12921161" y="4872901"/>
            <a:ext cx="1597804" cy="159780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C46E28"/>
            </a:solidFill>
          </p:spPr>
        </p:sp>
        <p:sp>
          <p:nvSpPr>
            <p:cNvPr name="TextBox 20" id="20"/>
            <p:cNvSpPr txBox="true"/>
            <p:nvPr/>
          </p:nvSpPr>
          <p:spPr>
            <a:xfrm>
              <a:off x="127000" y="88900"/>
              <a:ext cx="558800" cy="596900"/>
            </a:xfrm>
            <a:prstGeom prst="rect">
              <a:avLst/>
            </a:prstGeom>
          </p:spPr>
          <p:txBody>
            <a:bodyPr anchor="ctr" rtlCol="false" tIns="50800" lIns="50800" bIns="50800" rIns="50800"/>
            <a:lstStyle/>
            <a:p>
              <a:pPr algn="ctr">
                <a:lnSpc>
                  <a:spcPts val="1960"/>
                </a:lnSpc>
              </a:pPr>
              <a:r>
                <a:rPr lang="en-US" sz="1400">
                  <a:solidFill>
                    <a:srgbClr val="000000"/>
                  </a:solidFill>
                  <a:latin typeface="Linux Biolinum"/>
                </a:rPr>
                <a:t>3rd Anniversary update campaign</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3853107" y="1028700"/>
            <a:ext cx="3485196" cy="2323464"/>
          </a:xfrm>
          <a:custGeom>
            <a:avLst/>
            <a:gdLst/>
            <a:ahLst/>
            <a:cxnLst/>
            <a:rect r="r" b="b" t="t" l="l"/>
            <a:pathLst>
              <a:path h="2323464" w="3485196">
                <a:moveTo>
                  <a:pt x="0" y="0"/>
                </a:moveTo>
                <a:lnTo>
                  <a:pt x="3485195" y="0"/>
                </a:lnTo>
                <a:lnTo>
                  <a:pt x="3485195" y="2323464"/>
                </a:lnTo>
                <a:lnTo>
                  <a:pt x="0" y="2323464"/>
                </a:lnTo>
                <a:lnTo>
                  <a:pt x="0" y="0"/>
                </a:lnTo>
                <a:close/>
              </a:path>
            </a:pathLst>
          </a:custGeom>
          <a:blipFill>
            <a:blip r:embed="rId6"/>
            <a:stretch>
              <a:fillRect l="0" t="0" r="0" b="0"/>
            </a:stretch>
          </a:blipFill>
        </p:spPr>
      </p:sp>
      <p:sp>
        <p:nvSpPr>
          <p:cNvPr name="Freeform 7" id="7"/>
          <p:cNvSpPr/>
          <p:nvPr/>
        </p:nvSpPr>
        <p:spPr>
          <a:xfrm flipH="false" flipV="false" rot="0">
            <a:off x="13632999" y="6116940"/>
            <a:ext cx="3925411" cy="1784278"/>
          </a:xfrm>
          <a:custGeom>
            <a:avLst/>
            <a:gdLst/>
            <a:ahLst/>
            <a:cxnLst/>
            <a:rect r="r" b="b" t="t" l="l"/>
            <a:pathLst>
              <a:path h="1784278" w="3925411">
                <a:moveTo>
                  <a:pt x="0" y="0"/>
                </a:moveTo>
                <a:lnTo>
                  <a:pt x="3925411" y="0"/>
                </a:lnTo>
                <a:lnTo>
                  <a:pt x="3925411" y="1784277"/>
                </a:lnTo>
                <a:lnTo>
                  <a:pt x="0" y="1784277"/>
                </a:lnTo>
                <a:lnTo>
                  <a:pt x="0" y="0"/>
                </a:lnTo>
                <a:close/>
              </a:path>
            </a:pathLst>
          </a:custGeom>
          <a:blipFill>
            <a:blip r:embed="rId7"/>
            <a:stretch>
              <a:fillRect l="-2252" t="-20796" r="-1140" b="-28656"/>
            </a:stretch>
          </a:blipFill>
        </p:spPr>
      </p:sp>
      <p:sp>
        <p:nvSpPr>
          <p:cNvPr name="Freeform 8" id="8"/>
          <p:cNvSpPr/>
          <p:nvPr/>
        </p:nvSpPr>
        <p:spPr>
          <a:xfrm flipH="false" flipV="false" rot="0">
            <a:off x="1307816" y="1715555"/>
            <a:ext cx="11832313" cy="8388355"/>
          </a:xfrm>
          <a:custGeom>
            <a:avLst/>
            <a:gdLst/>
            <a:ahLst/>
            <a:cxnLst/>
            <a:rect r="r" b="b" t="t" l="l"/>
            <a:pathLst>
              <a:path h="8388355" w="11832313">
                <a:moveTo>
                  <a:pt x="0" y="0"/>
                </a:moveTo>
                <a:lnTo>
                  <a:pt x="11832313" y="0"/>
                </a:lnTo>
                <a:lnTo>
                  <a:pt x="11832313" y="8388355"/>
                </a:lnTo>
                <a:lnTo>
                  <a:pt x="0" y="8388355"/>
                </a:lnTo>
                <a:lnTo>
                  <a:pt x="0" y="0"/>
                </a:lnTo>
                <a:close/>
              </a:path>
            </a:pathLst>
          </a:custGeom>
          <a:blipFill>
            <a:blip r:embed="rId8"/>
            <a:stretch>
              <a:fillRect l="0" t="0" r="0" b="0"/>
            </a:stretch>
          </a:blipFill>
        </p:spPr>
      </p:sp>
      <p:grpSp>
        <p:nvGrpSpPr>
          <p:cNvPr name="Group 9" id="9"/>
          <p:cNvGrpSpPr/>
          <p:nvPr/>
        </p:nvGrpSpPr>
        <p:grpSpPr>
          <a:xfrm rot="0">
            <a:off x="3729014" y="7041430"/>
            <a:ext cx="1719574" cy="171957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B6110D"/>
            </a:solidFill>
          </p:spPr>
        </p:sp>
        <p:sp>
          <p:nvSpPr>
            <p:cNvPr name="TextBox 11" id="11"/>
            <p:cNvSpPr txBox="true"/>
            <p:nvPr/>
          </p:nvSpPr>
          <p:spPr>
            <a:xfrm>
              <a:off x="127000" y="88900"/>
              <a:ext cx="558800" cy="596900"/>
            </a:xfrm>
            <a:prstGeom prst="rect">
              <a:avLst/>
            </a:prstGeom>
          </p:spPr>
          <p:txBody>
            <a:bodyPr anchor="ctr" rtlCol="false" tIns="50800" lIns="50800" bIns="50800" rIns="50800"/>
            <a:lstStyle/>
            <a:p>
              <a:pPr algn="ctr">
                <a:lnSpc>
                  <a:spcPts val="2520"/>
                </a:lnSpc>
              </a:pPr>
              <a:r>
                <a:rPr lang="en-US" sz="1800">
                  <a:solidFill>
                    <a:srgbClr val="FFFFFF"/>
                  </a:solidFill>
                  <a:latin typeface="Linux Biolinum Bold"/>
                </a:rPr>
                <a:t>No Benefits</a:t>
              </a:r>
            </a:p>
          </p:txBody>
        </p:sp>
      </p:grpSp>
      <p:sp>
        <p:nvSpPr>
          <p:cNvPr name="TextBox 12" id="12"/>
          <p:cNvSpPr txBox="true"/>
          <p:nvPr/>
        </p:nvSpPr>
        <p:spPr>
          <a:xfrm rot="0">
            <a:off x="2091922" y="791513"/>
            <a:ext cx="14095804" cy="1079501"/>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Bold"/>
              </a:rPr>
              <a:t>TAXES (38%)</a:t>
            </a:r>
          </a:p>
        </p:txBody>
      </p:sp>
      <p:sp>
        <p:nvSpPr>
          <p:cNvPr name="TextBox 13" id="13"/>
          <p:cNvSpPr txBox="true"/>
          <p:nvPr/>
        </p:nvSpPr>
        <p:spPr>
          <a:xfrm rot="0">
            <a:off x="13333041" y="7943214"/>
            <a:ext cx="4525326" cy="1315086"/>
          </a:xfrm>
          <a:prstGeom prst="rect">
            <a:avLst/>
          </a:prstGeom>
        </p:spPr>
        <p:txBody>
          <a:bodyPr anchor="t" rtlCol="false" tIns="0" lIns="0" bIns="0" rIns="0">
            <a:spAutoFit/>
          </a:bodyPr>
          <a:lstStyle/>
          <a:p>
            <a:pPr algn="ctr">
              <a:lnSpc>
                <a:spcPts val="3400"/>
              </a:lnSpc>
            </a:pPr>
            <a:r>
              <a:rPr lang="en-US" sz="3400">
                <a:solidFill>
                  <a:srgbClr val="91612F"/>
                </a:solidFill>
                <a:latin typeface="Linux Biolinum"/>
              </a:rPr>
              <a:t>Generated every month, but </a:t>
            </a:r>
            <a:r>
              <a:rPr lang="en-US" sz="3400">
                <a:solidFill>
                  <a:srgbClr val="91612F"/>
                </a:solidFill>
                <a:latin typeface="Linux Biolinum Bold"/>
              </a:rPr>
              <a:t>paid at the end of the year</a:t>
            </a:r>
            <a:r>
              <a:rPr lang="en-US" sz="3400">
                <a:solidFill>
                  <a:srgbClr val="91612F"/>
                </a:solidFill>
                <a:latin typeface="Linux Biolinum"/>
              </a:rPr>
              <a:t>.</a:t>
            </a:r>
          </a:p>
        </p:txBody>
      </p:sp>
      <p:sp>
        <p:nvSpPr>
          <p:cNvPr name="TextBox 14" id="14"/>
          <p:cNvSpPr txBox="true"/>
          <p:nvPr/>
        </p:nvSpPr>
        <p:spPr>
          <a:xfrm rot="0">
            <a:off x="13333041" y="4105584"/>
            <a:ext cx="4525326" cy="1315086"/>
          </a:xfrm>
          <a:prstGeom prst="rect">
            <a:avLst/>
          </a:prstGeom>
        </p:spPr>
        <p:txBody>
          <a:bodyPr anchor="t" rtlCol="false" tIns="0" lIns="0" bIns="0" rIns="0">
            <a:spAutoFit/>
          </a:bodyPr>
          <a:lstStyle/>
          <a:p>
            <a:pPr algn="ctr">
              <a:lnSpc>
                <a:spcPts val="3400"/>
              </a:lnSpc>
            </a:pPr>
            <a:r>
              <a:rPr lang="en-US" sz="3400">
                <a:solidFill>
                  <a:srgbClr val="91612F"/>
                </a:solidFill>
                <a:latin typeface="Linux Biolinum"/>
              </a:rPr>
              <a:t>Generated every month, but </a:t>
            </a:r>
            <a:r>
              <a:rPr lang="en-US" sz="3400">
                <a:solidFill>
                  <a:srgbClr val="91612F"/>
                </a:solidFill>
                <a:latin typeface="Linux Biolinum Bold"/>
              </a:rPr>
              <a:t>paid at the end of the quarter</a:t>
            </a:r>
          </a:p>
        </p:txBody>
      </p:sp>
      <p:sp>
        <p:nvSpPr>
          <p:cNvPr name="TextBox 15" id="15"/>
          <p:cNvSpPr txBox="true"/>
          <p:nvPr/>
        </p:nvSpPr>
        <p:spPr>
          <a:xfrm rot="0">
            <a:off x="13333041" y="3214685"/>
            <a:ext cx="4525326" cy="303532"/>
          </a:xfrm>
          <a:prstGeom prst="rect">
            <a:avLst/>
          </a:prstGeom>
        </p:spPr>
        <p:txBody>
          <a:bodyPr anchor="t" rtlCol="false" tIns="0" lIns="0" bIns="0" rIns="0">
            <a:spAutoFit/>
          </a:bodyPr>
          <a:lstStyle/>
          <a:p>
            <a:pPr algn="ctr">
              <a:lnSpc>
                <a:spcPts val="2200"/>
              </a:lnSpc>
            </a:pPr>
            <a:r>
              <a:rPr lang="en-US" sz="2200">
                <a:solidFill>
                  <a:srgbClr val="91612F"/>
                </a:solidFill>
                <a:latin typeface="Linux Biolinum"/>
              </a:rPr>
              <a:t>(not considered in Income Statement)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84436" y="3153155"/>
            <a:ext cx="8877231" cy="5777557"/>
          </a:xfrm>
          <a:custGeom>
            <a:avLst/>
            <a:gdLst/>
            <a:ahLst/>
            <a:cxnLst/>
            <a:rect r="r" b="b" t="t" l="l"/>
            <a:pathLst>
              <a:path h="5777557" w="8877231">
                <a:moveTo>
                  <a:pt x="0" y="0"/>
                </a:moveTo>
                <a:lnTo>
                  <a:pt x="8877231" y="0"/>
                </a:lnTo>
                <a:lnTo>
                  <a:pt x="8877231" y="5777557"/>
                </a:lnTo>
                <a:lnTo>
                  <a:pt x="0" y="5777557"/>
                </a:lnTo>
                <a:lnTo>
                  <a:pt x="0" y="0"/>
                </a:lnTo>
                <a:close/>
              </a:path>
            </a:pathLst>
          </a:custGeom>
          <a:blipFill>
            <a:blip r:embed="rId6"/>
            <a:stretch>
              <a:fillRect l="-8138" t="-2427" r="0" b="0"/>
            </a:stretch>
          </a:blipFill>
        </p:spPr>
      </p:sp>
      <p:sp>
        <p:nvSpPr>
          <p:cNvPr name="Freeform 7" id="7"/>
          <p:cNvSpPr/>
          <p:nvPr/>
        </p:nvSpPr>
        <p:spPr>
          <a:xfrm flipH="false" flipV="false" rot="0">
            <a:off x="9537862" y="3153155"/>
            <a:ext cx="8350446" cy="5777557"/>
          </a:xfrm>
          <a:custGeom>
            <a:avLst/>
            <a:gdLst/>
            <a:ahLst/>
            <a:cxnLst/>
            <a:rect r="r" b="b" t="t" l="l"/>
            <a:pathLst>
              <a:path h="5777557" w="8350446">
                <a:moveTo>
                  <a:pt x="0" y="0"/>
                </a:moveTo>
                <a:lnTo>
                  <a:pt x="8350447" y="0"/>
                </a:lnTo>
                <a:lnTo>
                  <a:pt x="8350447" y="5777557"/>
                </a:lnTo>
                <a:lnTo>
                  <a:pt x="0" y="5777557"/>
                </a:lnTo>
                <a:lnTo>
                  <a:pt x="0" y="0"/>
                </a:lnTo>
                <a:close/>
              </a:path>
            </a:pathLst>
          </a:custGeom>
          <a:blipFill>
            <a:blip r:embed="rId7"/>
            <a:stretch>
              <a:fillRect l="-23880" t="0" r="0" b="0"/>
            </a:stretch>
          </a:blipFill>
        </p:spPr>
      </p:sp>
      <p:sp>
        <p:nvSpPr>
          <p:cNvPr name="TextBox 8" id="8"/>
          <p:cNvSpPr txBox="true"/>
          <p:nvPr/>
        </p:nvSpPr>
        <p:spPr>
          <a:xfrm rot="0">
            <a:off x="2091922" y="793233"/>
            <a:ext cx="14095804"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P&amp;L</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316723" y="1869295"/>
            <a:ext cx="11654553" cy="7645077"/>
          </a:xfrm>
          <a:custGeom>
            <a:avLst/>
            <a:gdLst/>
            <a:ahLst/>
            <a:cxnLst/>
            <a:rect r="r" b="b" t="t" l="l"/>
            <a:pathLst>
              <a:path h="7645077" w="11654553">
                <a:moveTo>
                  <a:pt x="0" y="0"/>
                </a:moveTo>
                <a:lnTo>
                  <a:pt x="11654554" y="0"/>
                </a:lnTo>
                <a:lnTo>
                  <a:pt x="11654554" y="7645077"/>
                </a:lnTo>
                <a:lnTo>
                  <a:pt x="0" y="7645077"/>
                </a:lnTo>
                <a:lnTo>
                  <a:pt x="0" y="0"/>
                </a:lnTo>
                <a:close/>
              </a:path>
            </a:pathLst>
          </a:custGeom>
          <a:blipFill>
            <a:blip r:embed="rId6"/>
            <a:stretch>
              <a:fillRect l="0" t="0" r="0" b="0"/>
            </a:stretch>
          </a:blipFill>
        </p:spPr>
      </p:sp>
      <p:sp>
        <p:nvSpPr>
          <p:cNvPr name="TextBox 7" id="7"/>
          <p:cNvSpPr txBox="true"/>
          <p:nvPr/>
        </p:nvSpPr>
        <p:spPr>
          <a:xfrm rot="0">
            <a:off x="2091922" y="793233"/>
            <a:ext cx="14095804"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P&amp;L BreakDown</a:t>
            </a:r>
          </a:p>
        </p:txBody>
      </p:sp>
      <p:sp>
        <p:nvSpPr>
          <p:cNvPr name="TextBox 8" id="8"/>
          <p:cNvSpPr txBox="true"/>
          <p:nvPr/>
        </p:nvSpPr>
        <p:spPr>
          <a:xfrm rot="0">
            <a:off x="136769" y="3860748"/>
            <a:ext cx="2881011" cy="3624071"/>
          </a:xfrm>
          <a:prstGeom prst="rect">
            <a:avLst/>
          </a:prstGeom>
        </p:spPr>
        <p:txBody>
          <a:bodyPr anchor="t" rtlCol="false" tIns="0" lIns="0" bIns="0" rIns="0">
            <a:spAutoFit/>
          </a:bodyPr>
          <a:lstStyle/>
          <a:p>
            <a:pPr algn="ctr">
              <a:lnSpc>
                <a:spcPts val="2904"/>
              </a:lnSpc>
            </a:pPr>
            <a:r>
              <a:rPr lang="en-US" sz="2200">
                <a:solidFill>
                  <a:srgbClr val="91612F"/>
                </a:solidFill>
                <a:latin typeface="Linux Biolinum"/>
              </a:rPr>
              <a:t>Since this is the income statement total balance, 21% taxes from </a:t>
            </a:r>
            <a:r>
              <a:rPr lang="en-US" sz="2200">
                <a:solidFill>
                  <a:srgbClr val="91612F"/>
                </a:solidFill>
                <a:latin typeface="Linux Biolinum Bold"/>
              </a:rPr>
              <a:t>IVA </a:t>
            </a:r>
            <a:r>
              <a:rPr lang="en-US" sz="2200">
                <a:solidFill>
                  <a:srgbClr val="91612F"/>
                </a:solidFill>
                <a:latin typeface="Linux Biolinum"/>
              </a:rPr>
              <a:t>are </a:t>
            </a:r>
            <a:r>
              <a:rPr lang="en-US" sz="2200">
                <a:solidFill>
                  <a:srgbClr val="91612F"/>
                </a:solidFill>
                <a:latin typeface="Linux Biolinum Bold"/>
              </a:rPr>
              <a:t>not taken into account</a:t>
            </a:r>
            <a:r>
              <a:rPr lang="en-US" sz="2200">
                <a:solidFill>
                  <a:srgbClr val="91612F"/>
                </a:solidFill>
                <a:latin typeface="Linux Biolinum"/>
              </a:rPr>
              <a:t> here, so the actual accumulated cashflow slighly decreases.</a:t>
            </a:r>
          </a:p>
          <a:p>
            <a:pPr algn="ctr">
              <a:lnSpc>
                <a:spcPts val="2904"/>
              </a:lnSpc>
            </a:pPr>
          </a:p>
          <a:p>
            <a:pPr algn="ctr">
              <a:lnSpc>
                <a:spcPts val="2904"/>
              </a:lnSpc>
            </a:pPr>
            <a:r>
              <a:rPr lang="en-US" sz="2200">
                <a:solidFill>
                  <a:srgbClr val="91612F"/>
                </a:solidFill>
                <a:latin typeface="Linux Biolinum"/>
              </a:rPr>
              <a:t>Same applies with all the </a:t>
            </a:r>
            <a:r>
              <a:rPr lang="en-US" sz="2200">
                <a:solidFill>
                  <a:srgbClr val="91612F"/>
                </a:solidFill>
                <a:latin typeface="Linux Biolinum Bold"/>
              </a:rPr>
              <a:t>case scenarios</a:t>
            </a:r>
            <a:r>
              <a:rPr lang="en-US" sz="2200">
                <a:solidFill>
                  <a:srgbClr val="91612F"/>
                </a:solidFill>
                <a:latin typeface="Linux Biolinum"/>
              </a:rPr>
              <a:t>.</a:t>
            </a:r>
          </a:p>
        </p:txBody>
      </p:sp>
      <p:sp>
        <p:nvSpPr>
          <p:cNvPr name="TextBox 9" id="9"/>
          <p:cNvSpPr txBox="true"/>
          <p:nvPr/>
        </p:nvSpPr>
        <p:spPr>
          <a:xfrm rot="0">
            <a:off x="15111645" y="4584648"/>
            <a:ext cx="2881011" cy="2176271"/>
          </a:xfrm>
          <a:prstGeom prst="rect">
            <a:avLst/>
          </a:prstGeom>
        </p:spPr>
        <p:txBody>
          <a:bodyPr anchor="t" rtlCol="false" tIns="0" lIns="0" bIns="0" rIns="0">
            <a:spAutoFit/>
          </a:bodyPr>
          <a:lstStyle/>
          <a:p>
            <a:pPr algn="ctr">
              <a:lnSpc>
                <a:spcPts val="2904"/>
              </a:lnSpc>
            </a:pPr>
            <a:r>
              <a:rPr lang="en-US" sz="2200">
                <a:solidFill>
                  <a:srgbClr val="91612F"/>
                </a:solidFill>
                <a:latin typeface="Linux Biolinum"/>
              </a:rPr>
              <a:t>In the </a:t>
            </a:r>
            <a:r>
              <a:rPr lang="en-US" sz="2200">
                <a:solidFill>
                  <a:srgbClr val="91612F"/>
                </a:solidFill>
                <a:latin typeface="Linux Biolinum Bold"/>
              </a:rPr>
              <a:t>spreadsheets </a:t>
            </a:r>
            <a:r>
              <a:rPr lang="en-US" sz="2200">
                <a:solidFill>
                  <a:srgbClr val="91612F"/>
                </a:solidFill>
                <a:latin typeface="Linux Biolinum"/>
              </a:rPr>
              <a:t>there are also considered different situations incomes, such as the total balance with </a:t>
            </a:r>
            <a:r>
              <a:rPr lang="en-US" sz="2200">
                <a:solidFill>
                  <a:srgbClr val="91612F"/>
                </a:solidFill>
                <a:latin typeface="Linux Biolinum Bold"/>
              </a:rPr>
              <a:t>no loans</a:t>
            </a:r>
            <a:r>
              <a:rPr lang="en-US" sz="2200">
                <a:solidFill>
                  <a:srgbClr val="91612F"/>
                </a:solidFill>
                <a:latin typeface="Linux Biolinum"/>
              </a:rPr>
              <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DAFcmfqfAks</dc:identifier>
  <dcterms:modified xsi:type="dcterms:W3CDTF">2011-08-01T06:04:30Z</dcterms:modified>
  <cp:revision>1</cp:revision>
  <dc:title>PocketPaw Finances II</dc:title>
</cp:coreProperties>
</file>